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797675" cy="9928225"/>
  <p:embeddedFontLst>
    <p:embeddedFont>
      <p:font typeface="Calibri" panose="020F0502020204030204" pitchFamily="34" charset="0"/>
      <p:regular r:id="rId14"/>
      <p:bold r:id="rId15"/>
      <p:italic r:id="rId16"/>
      <p:boldItalic r:id="rId17"/>
    </p:embeddedFont>
    <p:embeddedFont>
      <p:font typeface="Century Gothic" panose="020B0502020202020204"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4" roundtripDataSignature="AMtx7mjxITwIeDsbwNdlx0ogRJ657PzBb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7ECDE07-D0DE-4D12-97D5-B65BC797BE69}">
  <a:tblStyle styleId="{97ECDE07-D0DE-4D12-97D5-B65BC797BE69}"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33150" y="744600"/>
            <a:ext cx="4532000" cy="3723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50" y="4715900"/>
            <a:ext cx="5438125" cy="44677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28403120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79750" y="4715900"/>
            <a:ext cx="5438125" cy="446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919163" y="744538"/>
            <a:ext cx="4960937"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1237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0:notes"/>
          <p:cNvSpPr txBox="1">
            <a:spLocks noGrp="1"/>
          </p:cNvSpPr>
          <p:nvPr>
            <p:ph type="body" idx="1"/>
          </p:nvPr>
        </p:nvSpPr>
        <p:spPr>
          <a:xfrm>
            <a:off x="679750" y="4715900"/>
            <a:ext cx="5438125" cy="446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10:notes"/>
          <p:cNvSpPr>
            <a:spLocks noGrp="1" noRot="1" noChangeAspect="1"/>
          </p:cNvSpPr>
          <p:nvPr>
            <p:ph type="sldImg" idx="2"/>
          </p:nvPr>
        </p:nvSpPr>
        <p:spPr>
          <a:xfrm>
            <a:off x="1133150" y="744600"/>
            <a:ext cx="4532000" cy="37230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9503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1:notes"/>
          <p:cNvSpPr txBox="1">
            <a:spLocks noGrp="1"/>
          </p:cNvSpPr>
          <p:nvPr>
            <p:ph type="body" idx="1"/>
          </p:nvPr>
        </p:nvSpPr>
        <p:spPr>
          <a:xfrm>
            <a:off x="679750" y="4715900"/>
            <a:ext cx="5438125" cy="446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11:notes"/>
          <p:cNvSpPr>
            <a:spLocks noGrp="1" noRot="1" noChangeAspect="1"/>
          </p:cNvSpPr>
          <p:nvPr>
            <p:ph type="sldImg" idx="2"/>
          </p:nvPr>
        </p:nvSpPr>
        <p:spPr>
          <a:xfrm>
            <a:off x="1133150" y="744600"/>
            <a:ext cx="4532000" cy="37230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3407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79750" y="4715900"/>
            <a:ext cx="5438125" cy="446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919163" y="744538"/>
            <a:ext cx="4960937"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5664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79750" y="4715900"/>
            <a:ext cx="5438125" cy="446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3:notes"/>
          <p:cNvSpPr>
            <a:spLocks noGrp="1" noRot="1" noChangeAspect="1"/>
          </p:cNvSpPr>
          <p:nvPr>
            <p:ph type="sldImg" idx="2"/>
          </p:nvPr>
        </p:nvSpPr>
        <p:spPr>
          <a:xfrm>
            <a:off x="919163" y="744538"/>
            <a:ext cx="4960937"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9181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txBox="1">
            <a:spLocks noGrp="1"/>
          </p:cNvSpPr>
          <p:nvPr>
            <p:ph type="body" idx="1"/>
          </p:nvPr>
        </p:nvSpPr>
        <p:spPr>
          <a:xfrm>
            <a:off x="679750" y="4715900"/>
            <a:ext cx="5438125" cy="446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4:notes"/>
          <p:cNvSpPr>
            <a:spLocks noGrp="1" noRot="1" noChangeAspect="1"/>
          </p:cNvSpPr>
          <p:nvPr>
            <p:ph type="sldImg" idx="2"/>
          </p:nvPr>
        </p:nvSpPr>
        <p:spPr>
          <a:xfrm>
            <a:off x="1133150" y="744600"/>
            <a:ext cx="4532000" cy="37230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7082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679750" y="4715900"/>
            <a:ext cx="5438125" cy="446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5:notes"/>
          <p:cNvSpPr>
            <a:spLocks noGrp="1" noRot="1" noChangeAspect="1"/>
          </p:cNvSpPr>
          <p:nvPr>
            <p:ph type="sldImg" idx="2"/>
          </p:nvPr>
        </p:nvSpPr>
        <p:spPr>
          <a:xfrm>
            <a:off x="1133150" y="744600"/>
            <a:ext cx="4532000" cy="37230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9223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6:notes"/>
          <p:cNvSpPr txBox="1">
            <a:spLocks noGrp="1"/>
          </p:cNvSpPr>
          <p:nvPr>
            <p:ph type="body" idx="1"/>
          </p:nvPr>
        </p:nvSpPr>
        <p:spPr>
          <a:xfrm>
            <a:off x="679750" y="4715900"/>
            <a:ext cx="5438125" cy="446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p6:notes"/>
          <p:cNvSpPr>
            <a:spLocks noGrp="1" noRot="1" noChangeAspect="1"/>
          </p:cNvSpPr>
          <p:nvPr>
            <p:ph type="sldImg" idx="2"/>
          </p:nvPr>
        </p:nvSpPr>
        <p:spPr>
          <a:xfrm>
            <a:off x="1133150" y="744600"/>
            <a:ext cx="4532000" cy="37230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1294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7:notes"/>
          <p:cNvSpPr txBox="1">
            <a:spLocks noGrp="1"/>
          </p:cNvSpPr>
          <p:nvPr>
            <p:ph type="body" idx="1"/>
          </p:nvPr>
        </p:nvSpPr>
        <p:spPr>
          <a:xfrm>
            <a:off x="679750" y="4715900"/>
            <a:ext cx="5438125" cy="446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7:notes"/>
          <p:cNvSpPr>
            <a:spLocks noGrp="1" noRot="1" noChangeAspect="1"/>
          </p:cNvSpPr>
          <p:nvPr>
            <p:ph type="sldImg" idx="2"/>
          </p:nvPr>
        </p:nvSpPr>
        <p:spPr>
          <a:xfrm>
            <a:off x="1133150" y="744600"/>
            <a:ext cx="4532000" cy="37230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205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8:notes"/>
          <p:cNvSpPr txBox="1">
            <a:spLocks noGrp="1"/>
          </p:cNvSpPr>
          <p:nvPr>
            <p:ph type="body" idx="1"/>
          </p:nvPr>
        </p:nvSpPr>
        <p:spPr>
          <a:xfrm>
            <a:off x="679750" y="4715900"/>
            <a:ext cx="5438125" cy="446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8:notes"/>
          <p:cNvSpPr>
            <a:spLocks noGrp="1" noRot="1" noChangeAspect="1"/>
          </p:cNvSpPr>
          <p:nvPr>
            <p:ph type="sldImg" idx="2"/>
          </p:nvPr>
        </p:nvSpPr>
        <p:spPr>
          <a:xfrm>
            <a:off x="1133150" y="744600"/>
            <a:ext cx="4532000" cy="37230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781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9:notes"/>
          <p:cNvSpPr txBox="1">
            <a:spLocks noGrp="1"/>
          </p:cNvSpPr>
          <p:nvPr>
            <p:ph type="body" idx="1"/>
          </p:nvPr>
        </p:nvSpPr>
        <p:spPr>
          <a:xfrm>
            <a:off x="679750" y="4715900"/>
            <a:ext cx="5438125" cy="446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9:notes"/>
          <p:cNvSpPr>
            <a:spLocks noGrp="1" noRot="1" noChangeAspect="1"/>
          </p:cNvSpPr>
          <p:nvPr>
            <p:ph type="sldImg" idx="2"/>
          </p:nvPr>
        </p:nvSpPr>
        <p:spPr>
          <a:xfrm>
            <a:off x="1133150" y="744600"/>
            <a:ext cx="4532000" cy="37230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1211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4" name="Google Shape;14;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8"/>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9"/>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9"/>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2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2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2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2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2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7"/>
          <p:cNvSpPr>
            <a:spLocks noGrp="1"/>
          </p:cNvSpPr>
          <p:nvPr>
            <p:ph type="pic" idx="2"/>
          </p:nvPr>
        </p:nvSpPr>
        <p:spPr>
          <a:xfrm>
            <a:off x="1792288" y="612775"/>
            <a:ext cx="5486400" cy="4114800"/>
          </a:xfrm>
          <a:prstGeom prst="rect">
            <a:avLst/>
          </a:prstGeom>
          <a:noFill/>
          <a:ln>
            <a:noFill/>
          </a:ln>
        </p:spPr>
      </p:sp>
      <p:sp>
        <p:nvSpPr>
          <p:cNvPr id="64" name="Google Shape;64;p2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b="16528"/>
          <a:stretch/>
        </p:blipFill>
        <p:spPr>
          <a:xfrm>
            <a:off x="0" y="412398"/>
            <a:ext cx="9144000" cy="4489256"/>
          </a:xfrm>
          <a:prstGeom prst="rect">
            <a:avLst/>
          </a:prstGeom>
          <a:noFill/>
          <a:ln>
            <a:noFill/>
          </a:ln>
        </p:spPr>
      </p:pic>
      <p:sp>
        <p:nvSpPr>
          <p:cNvPr id="85" name="Google Shape;85;p1"/>
          <p:cNvSpPr txBox="1"/>
          <p:nvPr/>
        </p:nvSpPr>
        <p:spPr>
          <a:xfrm>
            <a:off x="1331640" y="5092722"/>
            <a:ext cx="6768752" cy="12618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b="1" i="0" u="none" strike="noStrike" cap="none" dirty="0">
                <a:solidFill>
                  <a:schemeClr val="dk1"/>
                </a:solidFill>
                <a:latin typeface="Century Gothic"/>
                <a:ea typeface="Century Gothic"/>
                <a:cs typeface="Century Gothic"/>
                <a:sym typeface="Century Gothic"/>
              </a:rPr>
              <a:t>Early Years </a:t>
            </a:r>
            <a:r>
              <a:rPr lang="en-GB" sz="4400" b="1" i="0" u="none" strike="noStrike" cap="none" dirty="0" smtClean="0">
                <a:solidFill>
                  <a:schemeClr val="dk1"/>
                </a:solidFill>
                <a:latin typeface="Century Gothic"/>
                <a:ea typeface="Century Gothic"/>
                <a:cs typeface="Century Gothic"/>
                <a:sym typeface="Century Gothic"/>
              </a:rPr>
              <a:t>Curriculum</a:t>
            </a:r>
          </a:p>
          <a:p>
            <a:pPr marL="0" marR="0" lvl="0" indent="0" algn="ctr" rtl="0">
              <a:spcBef>
                <a:spcPts val="0"/>
              </a:spcBef>
              <a:spcAft>
                <a:spcPts val="0"/>
              </a:spcAft>
              <a:buNone/>
            </a:pPr>
            <a:r>
              <a:rPr lang="en-GB" sz="3200" b="1" dirty="0" smtClean="0">
                <a:solidFill>
                  <a:schemeClr val="dk1"/>
                </a:solidFill>
                <a:latin typeface="Century Gothic"/>
                <a:ea typeface="Century Gothic"/>
                <a:cs typeface="Century Gothic"/>
                <a:sym typeface="Century Gothic"/>
              </a:rPr>
              <a:t>Updated for September 2022</a:t>
            </a:r>
            <a:endParaRPr sz="3200" b="1" i="0" u="none" strike="noStrike" cap="none" dirty="0">
              <a:solidFill>
                <a:schemeClr val="dk1"/>
              </a:solidFill>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0"/>
          <p:cNvSpPr/>
          <p:nvPr/>
        </p:nvSpPr>
        <p:spPr>
          <a:xfrm>
            <a:off x="467544" y="804336"/>
            <a:ext cx="8208912" cy="424731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entury Gothic"/>
                <a:ea typeface="Century Gothic"/>
                <a:cs typeface="Century Gothic"/>
                <a:sym typeface="Century Gothic"/>
              </a:rPr>
              <a:t>Understanding the world involves guiding children to make sense of their physical world and their community. The frequency and range of children’s personal experiences increases their knowledge and sense of the world around them – from visiting parks, libraries and museums to meeting important members of society such as police officers, nurses and firefighters. </a:t>
            </a:r>
            <a:endParaRPr sz="18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GB" sz="1800">
                <a:solidFill>
                  <a:schemeClr val="dk1"/>
                </a:solidFill>
                <a:latin typeface="Century Gothic"/>
                <a:ea typeface="Century Gothic"/>
                <a:cs typeface="Century Gothic"/>
                <a:sym typeface="Century Gothic"/>
              </a:rPr>
              <a:t>In addition, listening to a broad selection of stories, non-fiction, rhymes and poems will foster their understanding of our culturally, socially, technologically and ecologically diverse world. </a:t>
            </a:r>
            <a:endParaRPr sz="18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GB" sz="1800">
                <a:solidFill>
                  <a:schemeClr val="dk1"/>
                </a:solidFill>
                <a:latin typeface="Century Gothic"/>
                <a:ea typeface="Century Gothic"/>
                <a:cs typeface="Century Gothic"/>
                <a:sym typeface="Century Gothic"/>
              </a:rPr>
              <a:t>As well as building important knowledge, this extends their familiarity with words that support understanding across domains. Enriching and widening children’s vocabulary will support later reading comprehension. </a:t>
            </a:r>
            <a:endParaRPr/>
          </a:p>
        </p:txBody>
      </p:sp>
      <p:cxnSp>
        <p:nvCxnSpPr>
          <p:cNvPr id="152" name="Google Shape;152;p10"/>
          <p:cNvCxnSpPr/>
          <p:nvPr/>
        </p:nvCxnSpPr>
        <p:spPr>
          <a:xfrm>
            <a:off x="467544" y="692696"/>
            <a:ext cx="8208912" cy="0"/>
          </a:xfrm>
          <a:prstGeom prst="straightConnector1">
            <a:avLst/>
          </a:prstGeom>
          <a:noFill/>
          <a:ln w="25400" cap="flat" cmpd="sng">
            <a:solidFill>
              <a:srgbClr val="4A7DBA"/>
            </a:solidFill>
            <a:prstDash val="solid"/>
            <a:round/>
            <a:headEnd type="none" w="sm" len="sm"/>
            <a:tailEnd type="none" w="sm" len="sm"/>
          </a:ln>
        </p:spPr>
      </p:cxnSp>
      <p:sp>
        <p:nvSpPr>
          <p:cNvPr id="153" name="Google Shape;153;p10"/>
          <p:cNvSpPr/>
          <p:nvPr/>
        </p:nvSpPr>
        <p:spPr>
          <a:xfrm>
            <a:off x="467544" y="238084"/>
            <a:ext cx="3536546" cy="454612"/>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GB" sz="2200" b="1">
                <a:solidFill>
                  <a:srgbClr val="000000"/>
                </a:solidFill>
                <a:latin typeface="Century Gothic"/>
                <a:ea typeface="Century Gothic"/>
                <a:cs typeface="Century Gothic"/>
                <a:sym typeface="Century Gothic"/>
              </a:rPr>
              <a:t>Understanding the World</a:t>
            </a:r>
            <a:endParaRPr sz="1100">
              <a:solidFill>
                <a:srgbClr val="000000"/>
              </a:solidFill>
              <a:latin typeface="Calibri"/>
              <a:ea typeface="Calibri"/>
              <a:cs typeface="Calibri"/>
              <a:sym typeface="Calibri"/>
            </a:endParaRPr>
          </a:p>
        </p:txBody>
      </p:sp>
      <p:pic>
        <p:nvPicPr>
          <p:cNvPr id="154" name="Google Shape;154;p10"/>
          <p:cNvPicPr preferRelativeResize="0"/>
          <p:nvPr/>
        </p:nvPicPr>
        <p:blipFill rotWithShape="1">
          <a:blip r:embed="rId3">
            <a:alphaModFix/>
          </a:blip>
          <a:srcRect/>
          <a:stretch/>
        </p:blipFill>
        <p:spPr>
          <a:xfrm>
            <a:off x="3551768" y="5301208"/>
            <a:ext cx="2040463" cy="1440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1"/>
          <p:cNvSpPr/>
          <p:nvPr/>
        </p:nvSpPr>
        <p:spPr>
          <a:xfrm>
            <a:off x="467544" y="908720"/>
            <a:ext cx="8208912" cy="39703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entury Gothic"/>
                <a:ea typeface="Century Gothic"/>
                <a:cs typeface="Century Gothic"/>
                <a:sym typeface="Century Gothic"/>
              </a:rPr>
              <a:t>The development of children’s artistic and cultural awareness supports their imagination and creativity. </a:t>
            </a:r>
            <a:endParaRPr sz="18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GB" sz="1800">
                <a:solidFill>
                  <a:schemeClr val="dk1"/>
                </a:solidFill>
                <a:latin typeface="Century Gothic"/>
                <a:ea typeface="Century Gothic"/>
                <a:cs typeface="Century Gothic"/>
                <a:sym typeface="Century Gothic"/>
              </a:rPr>
              <a:t>It is important that children have regular opportunities to engage with the arts, enabling them to explore and play with a wide range of media and materials. </a:t>
            </a:r>
            <a:endParaRPr sz="18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GB" sz="1800">
                <a:solidFill>
                  <a:schemeClr val="dk1"/>
                </a:solidFill>
                <a:latin typeface="Century Gothic"/>
                <a:ea typeface="Century Gothic"/>
                <a:cs typeface="Century Gothic"/>
                <a:sym typeface="Century Gothic"/>
              </a:rPr>
              <a:t>The quality and variety of what children see, hear and participate in is crucial for developing their understanding, self-expression, vocabulary and ability to communicate through the arts. </a:t>
            </a:r>
            <a:endParaRPr sz="18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GB" sz="1800">
                <a:solidFill>
                  <a:schemeClr val="dk1"/>
                </a:solidFill>
                <a:latin typeface="Century Gothic"/>
                <a:ea typeface="Century Gothic"/>
                <a:cs typeface="Century Gothic"/>
                <a:sym typeface="Century Gothic"/>
              </a:rPr>
              <a:t>The frequency, repetition and depth of their experiences are fundamental to their progress in interpreting and appreciating what they hear, respond to and observe.</a:t>
            </a:r>
            <a:endParaRPr/>
          </a:p>
        </p:txBody>
      </p:sp>
      <p:cxnSp>
        <p:nvCxnSpPr>
          <p:cNvPr id="160" name="Google Shape;160;p11"/>
          <p:cNvCxnSpPr/>
          <p:nvPr/>
        </p:nvCxnSpPr>
        <p:spPr>
          <a:xfrm>
            <a:off x="467544" y="692696"/>
            <a:ext cx="8208912" cy="0"/>
          </a:xfrm>
          <a:prstGeom prst="straightConnector1">
            <a:avLst/>
          </a:prstGeom>
          <a:noFill/>
          <a:ln w="25400" cap="flat" cmpd="sng">
            <a:solidFill>
              <a:srgbClr val="4A7DBA"/>
            </a:solidFill>
            <a:prstDash val="solid"/>
            <a:round/>
            <a:headEnd type="none" w="sm" len="sm"/>
            <a:tailEnd type="none" w="sm" len="sm"/>
          </a:ln>
        </p:spPr>
      </p:cxnSp>
      <p:sp>
        <p:nvSpPr>
          <p:cNvPr id="161" name="Google Shape;161;p11"/>
          <p:cNvSpPr/>
          <p:nvPr/>
        </p:nvSpPr>
        <p:spPr>
          <a:xfrm>
            <a:off x="467544" y="238084"/>
            <a:ext cx="3810659" cy="454612"/>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GB" sz="2200" b="1">
                <a:solidFill>
                  <a:srgbClr val="000000"/>
                </a:solidFill>
                <a:latin typeface="Century Gothic"/>
                <a:ea typeface="Century Gothic"/>
                <a:cs typeface="Century Gothic"/>
                <a:sym typeface="Century Gothic"/>
              </a:rPr>
              <a:t>Expressive Arts and Design</a:t>
            </a:r>
            <a:endParaRPr sz="1100">
              <a:solidFill>
                <a:srgbClr val="000000"/>
              </a:solidFill>
              <a:latin typeface="Calibri"/>
              <a:ea typeface="Calibri"/>
              <a:cs typeface="Calibri"/>
              <a:sym typeface="Calibri"/>
            </a:endParaRPr>
          </a:p>
        </p:txBody>
      </p:sp>
      <p:pic>
        <p:nvPicPr>
          <p:cNvPr id="162" name="Google Shape;162;p11"/>
          <p:cNvPicPr preferRelativeResize="0"/>
          <p:nvPr/>
        </p:nvPicPr>
        <p:blipFill rotWithShape="1">
          <a:blip r:embed="rId3">
            <a:alphaModFix/>
          </a:blip>
          <a:srcRect/>
          <a:stretch/>
        </p:blipFill>
        <p:spPr>
          <a:xfrm>
            <a:off x="3547384" y="5301208"/>
            <a:ext cx="2049231" cy="1440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cxnSp>
        <p:nvCxnSpPr>
          <p:cNvPr id="90" name="Google Shape;90;p2"/>
          <p:cNvCxnSpPr/>
          <p:nvPr/>
        </p:nvCxnSpPr>
        <p:spPr>
          <a:xfrm>
            <a:off x="467544" y="484178"/>
            <a:ext cx="8208912" cy="0"/>
          </a:xfrm>
          <a:prstGeom prst="straightConnector1">
            <a:avLst/>
          </a:prstGeom>
          <a:noFill/>
          <a:ln w="25400" cap="flat" cmpd="sng">
            <a:solidFill>
              <a:srgbClr val="4A7DBA"/>
            </a:solidFill>
            <a:prstDash val="solid"/>
            <a:round/>
            <a:headEnd type="none" w="sm" len="sm"/>
            <a:tailEnd type="none" w="sm" len="sm"/>
          </a:ln>
        </p:spPr>
      </p:cxnSp>
      <p:sp>
        <p:nvSpPr>
          <p:cNvPr id="91" name="Google Shape;91;p2"/>
          <p:cNvSpPr/>
          <p:nvPr/>
        </p:nvSpPr>
        <p:spPr>
          <a:xfrm>
            <a:off x="467544" y="48353"/>
            <a:ext cx="954107" cy="435825"/>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GB" sz="2200" b="1" i="0" u="none" strike="noStrike" cap="none">
                <a:solidFill>
                  <a:srgbClr val="000000"/>
                </a:solidFill>
                <a:latin typeface="Century Gothic"/>
                <a:ea typeface="Century Gothic"/>
                <a:cs typeface="Century Gothic"/>
                <a:sym typeface="Century Gothic"/>
              </a:rPr>
              <a:t>Intent</a:t>
            </a:r>
            <a:endParaRPr sz="1100" b="0" i="0" u="none" strike="noStrike" cap="none">
              <a:solidFill>
                <a:srgbClr val="000000"/>
              </a:solidFill>
              <a:latin typeface="Calibri"/>
              <a:ea typeface="Calibri"/>
              <a:cs typeface="Calibri"/>
              <a:sym typeface="Calibri"/>
            </a:endParaRPr>
          </a:p>
        </p:txBody>
      </p:sp>
      <p:sp>
        <p:nvSpPr>
          <p:cNvPr id="92" name="Google Shape;92;p2"/>
          <p:cNvSpPr/>
          <p:nvPr/>
        </p:nvSpPr>
        <p:spPr>
          <a:xfrm>
            <a:off x="179512" y="655559"/>
            <a:ext cx="8784976" cy="6181652"/>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GB" sz="1000" b="0" i="0" u="none" strike="noStrike" cap="none" dirty="0">
                <a:solidFill>
                  <a:srgbClr val="000000"/>
                </a:solidFill>
                <a:latin typeface="Century Gothic"/>
                <a:ea typeface="Century Gothic"/>
                <a:cs typeface="Century Gothic"/>
                <a:sym typeface="Century Gothic"/>
              </a:rPr>
              <a:t>The curriculum at Dallam Primary is designed to provide a broad and balanced education that meets the needs of all of our children while delivering the learning and development requirements as stated in the new Early Years Framework September 2021. Through all 17 areas of the Early Years curriculum, it encourages effective communication, independence, curiosity, creativity and resilience to produce collaborators, innovators and leaders. Promoting physical development and mental well-being are key elements in supporting the development of the whole child and promoting a positive attitude to learning. </a:t>
            </a:r>
            <a:endParaRPr sz="1000" b="0" i="0" u="none" strike="noStrike" cap="none" dirty="0">
              <a:solidFill>
                <a:srgbClr val="000000"/>
              </a:solidFill>
              <a:latin typeface="Century Gothic"/>
              <a:ea typeface="Century Gothic"/>
              <a:cs typeface="Century Gothic"/>
              <a:sym typeface="Century Gothic"/>
            </a:endParaRPr>
          </a:p>
          <a:p>
            <a:pPr>
              <a:lnSpc>
                <a:spcPct val="107000"/>
              </a:lnSpc>
              <a:spcBef>
                <a:spcPts val="800"/>
              </a:spcBef>
            </a:pPr>
            <a:r>
              <a:rPr lang="en-US" sz="1000" dirty="0">
                <a:latin typeface="Century Gothic" panose="020B0502020202020204" pitchFamily="34" charset="0"/>
              </a:rPr>
              <a:t>At Dallam Community Primary School we have a curriculum which is divided into three themed terms and overarching questions. They are </a:t>
            </a:r>
            <a:r>
              <a:rPr lang="en-US" sz="1000" dirty="0" err="1">
                <a:latin typeface="Century Gothic" panose="020B0502020202020204" pitchFamily="34" charset="0"/>
              </a:rPr>
              <a:t>organised</a:t>
            </a:r>
            <a:r>
              <a:rPr lang="en-US" sz="1000" dirty="0">
                <a:latin typeface="Century Gothic" panose="020B0502020202020204" pitchFamily="34" charset="0"/>
              </a:rPr>
              <a:t> to build on prior learning and to involve activities and experiences for all children set out in the educational </a:t>
            </a:r>
            <a:r>
              <a:rPr lang="en-US" sz="1000" dirty="0" err="1">
                <a:latin typeface="Century Gothic" panose="020B0502020202020204" pitchFamily="34" charset="0"/>
              </a:rPr>
              <a:t>programmes</a:t>
            </a:r>
            <a:r>
              <a:rPr lang="en-US" sz="1000" dirty="0">
                <a:latin typeface="Century Gothic" panose="020B0502020202020204" pitchFamily="34" charset="0"/>
              </a:rPr>
              <a:t> from the Statutory Framework for the Early Years Foundation Stage, </a:t>
            </a:r>
            <a:r>
              <a:rPr lang="en-US" sz="1000" dirty="0" err="1">
                <a:latin typeface="Century Gothic" panose="020B0502020202020204" pitchFamily="34" charset="0"/>
              </a:rPr>
              <a:t>DfE</a:t>
            </a:r>
            <a:r>
              <a:rPr lang="en-US" sz="1000" dirty="0">
                <a:latin typeface="Century Gothic" panose="020B0502020202020204" pitchFamily="34" charset="0"/>
              </a:rPr>
              <a:t> 2021. </a:t>
            </a:r>
            <a:r>
              <a:rPr lang="en-US" sz="1000" dirty="0" smtClean="0">
                <a:latin typeface="Century Gothic" panose="020B0502020202020204" pitchFamily="34" charset="0"/>
              </a:rPr>
              <a:t>This approach</a:t>
            </a:r>
            <a:r>
              <a:rPr lang="en-GB" sz="1000" b="0" i="0" u="none" strike="noStrike" cap="none" dirty="0" smtClean="0">
                <a:solidFill>
                  <a:srgbClr val="000000"/>
                </a:solidFill>
                <a:latin typeface="Century Gothic" panose="020B0502020202020204" pitchFamily="34" charset="0"/>
                <a:ea typeface="Century Gothic"/>
                <a:cs typeface="Century Gothic"/>
                <a:sym typeface="Century Gothic"/>
              </a:rPr>
              <a:t> </a:t>
            </a:r>
            <a:r>
              <a:rPr lang="en-GB" sz="1000" b="0" i="0" u="none" strike="noStrike" cap="none" dirty="0">
                <a:solidFill>
                  <a:srgbClr val="000000"/>
                </a:solidFill>
                <a:latin typeface="Century Gothic" panose="020B0502020202020204" pitchFamily="34" charset="0"/>
                <a:ea typeface="Century Gothic"/>
                <a:cs typeface="Century Gothic"/>
                <a:sym typeface="Century Gothic"/>
              </a:rPr>
              <a:t>enables children to make connections </a:t>
            </a:r>
            <a:r>
              <a:rPr lang="en-GB" sz="1000" b="0" i="0" u="none" strike="noStrike" cap="none" dirty="0">
                <a:solidFill>
                  <a:srgbClr val="000000"/>
                </a:solidFill>
                <a:latin typeface="Century Gothic"/>
                <a:ea typeface="Century Gothic"/>
                <a:cs typeface="Century Gothic"/>
                <a:sym typeface="Century Gothic"/>
              </a:rPr>
              <a:t>within and across subjects as they acquire the knowledge, understanding and skills they will need for the next stage in their learning and to make a positive contribution to and celebrate diversity within their community and in the wider world today and in the future. </a:t>
            </a:r>
            <a:endParaRPr sz="1200" dirty="0"/>
          </a:p>
          <a:p>
            <a:pPr marL="0" marR="0" lvl="0" indent="0" algn="l" rtl="0">
              <a:lnSpc>
                <a:spcPct val="107000"/>
              </a:lnSpc>
              <a:spcBef>
                <a:spcPts val="800"/>
              </a:spcBef>
              <a:spcAft>
                <a:spcPts val="0"/>
              </a:spcAft>
              <a:buNone/>
            </a:pPr>
            <a:r>
              <a:rPr lang="en-GB" sz="1000" b="0" i="0" u="none" strike="noStrike" cap="none" dirty="0">
                <a:solidFill>
                  <a:srgbClr val="000000"/>
                </a:solidFill>
                <a:latin typeface="Century Gothic"/>
                <a:ea typeface="Century Gothic"/>
                <a:cs typeface="Century Gothic"/>
                <a:sym typeface="Century Gothic"/>
              </a:rPr>
              <a:t>Central to our curriculum are the recently updated Characteristics of Effective Teaching and Learning that underpin everything that we do:</a:t>
            </a:r>
            <a:endParaRPr sz="1200" dirty="0"/>
          </a:p>
          <a:p>
            <a:pPr marL="0" marR="0" lvl="0" indent="0" algn="l" rtl="0">
              <a:spcBef>
                <a:spcPts val="800"/>
              </a:spcBef>
              <a:spcAft>
                <a:spcPts val="0"/>
              </a:spcAft>
              <a:buNone/>
            </a:pPr>
            <a:r>
              <a:rPr lang="en-GB" sz="1000" b="1" i="0" u="none" strike="noStrike" cap="none" dirty="0">
                <a:solidFill>
                  <a:schemeClr val="dk1"/>
                </a:solidFill>
                <a:latin typeface="Century Gothic"/>
                <a:ea typeface="Century Gothic"/>
                <a:cs typeface="Century Gothic"/>
                <a:sym typeface="Century Gothic"/>
              </a:rPr>
              <a:t>Playing And Exploring</a:t>
            </a:r>
            <a:endParaRPr sz="1200" dirty="0"/>
          </a:p>
          <a:p>
            <a:pPr marL="171450" marR="0" lvl="0" indent="-171450" algn="l" rtl="0">
              <a:spcBef>
                <a:spcPts val="0"/>
              </a:spcBef>
              <a:spcAft>
                <a:spcPts val="0"/>
              </a:spcAft>
              <a:buClr>
                <a:schemeClr val="dk1"/>
              </a:buClr>
              <a:buSzPts val="1050"/>
              <a:buFont typeface="Arial"/>
              <a:buChar char="•"/>
            </a:pPr>
            <a:r>
              <a:rPr lang="en-GB" sz="1000" dirty="0">
                <a:solidFill>
                  <a:schemeClr val="dk1"/>
                </a:solidFill>
                <a:latin typeface="Century Gothic"/>
                <a:ea typeface="Century Gothic"/>
                <a:cs typeface="Century Gothic"/>
                <a:sym typeface="Century Gothic"/>
              </a:rPr>
              <a:t>Realise that their actions have an effect on the world, so they want to keep repeating them. </a:t>
            </a:r>
            <a:endParaRPr sz="1200" dirty="0"/>
          </a:p>
          <a:p>
            <a:pPr marL="171450" marR="0" lvl="0" indent="-171450" algn="l" rtl="0">
              <a:spcBef>
                <a:spcPts val="0"/>
              </a:spcBef>
              <a:spcAft>
                <a:spcPts val="0"/>
              </a:spcAft>
              <a:buClr>
                <a:schemeClr val="dk1"/>
              </a:buClr>
              <a:buSzPts val="1050"/>
              <a:buFont typeface="Arial"/>
              <a:buChar char="•"/>
            </a:pPr>
            <a:r>
              <a:rPr lang="en-GB" sz="1000" dirty="0">
                <a:solidFill>
                  <a:schemeClr val="dk1"/>
                </a:solidFill>
                <a:latin typeface="Century Gothic"/>
                <a:ea typeface="Century Gothic"/>
                <a:cs typeface="Century Gothic"/>
                <a:sym typeface="Century Gothic"/>
              </a:rPr>
              <a:t>Reach for and accept objects. Make choices and explore different resources and materials. </a:t>
            </a:r>
            <a:endParaRPr sz="1200" dirty="0"/>
          </a:p>
          <a:p>
            <a:pPr marL="171450" marR="0" lvl="0" indent="-171450" algn="l" rtl="0">
              <a:spcBef>
                <a:spcPts val="0"/>
              </a:spcBef>
              <a:spcAft>
                <a:spcPts val="0"/>
              </a:spcAft>
              <a:buClr>
                <a:schemeClr val="dk1"/>
              </a:buClr>
              <a:buSzPts val="1050"/>
              <a:buFont typeface="Arial"/>
              <a:buChar char="•"/>
            </a:pPr>
            <a:r>
              <a:rPr lang="en-GB" sz="1000" dirty="0">
                <a:solidFill>
                  <a:schemeClr val="dk1"/>
                </a:solidFill>
                <a:latin typeface="Century Gothic"/>
                <a:ea typeface="Century Gothic"/>
                <a:cs typeface="Century Gothic"/>
                <a:sym typeface="Century Gothic"/>
              </a:rPr>
              <a:t>Plan and think ahead about how they will explore or play with objects.</a:t>
            </a:r>
            <a:endParaRPr sz="1200" dirty="0"/>
          </a:p>
          <a:p>
            <a:pPr marL="171450" marR="0" lvl="0" indent="-171450" algn="l" rtl="0">
              <a:spcBef>
                <a:spcPts val="0"/>
              </a:spcBef>
              <a:spcAft>
                <a:spcPts val="0"/>
              </a:spcAft>
              <a:buClr>
                <a:schemeClr val="dk1"/>
              </a:buClr>
              <a:buSzPts val="1050"/>
              <a:buFont typeface="Arial"/>
              <a:buChar char="•"/>
            </a:pPr>
            <a:r>
              <a:rPr lang="en-GB" sz="1000" dirty="0">
                <a:solidFill>
                  <a:schemeClr val="dk1"/>
                </a:solidFill>
                <a:latin typeface="Century Gothic"/>
                <a:ea typeface="Century Gothic"/>
                <a:cs typeface="Century Gothic"/>
                <a:sym typeface="Century Gothic"/>
              </a:rPr>
              <a:t>Guide their own thinking and actions by talking to themselves while playing. </a:t>
            </a:r>
            <a:endParaRPr sz="1200" dirty="0"/>
          </a:p>
          <a:p>
            <a:pPr marL="171450" marR="0" lvl="0" indent="-171450" algn="l" rtl="0">
              <a:spcBef>
                <a:spcPts val="0"/>
              </a:spcBef>
              <a:spcAft>
                <a:spcPts val="0"/>
              </a:spcAft>
              <a:buClr>
                <a:schemeClr val="dk1"/>
              </a:buClr>
              <a:buSzPts val="1050"/>
              <a:buFont typeface="Arial"/>
              <a:buChar char="•"/>
            </a:pPr>
            <a:r>
              <a:rPr lang="en-GB" sz="1000" dirty="0">
                <a:solidFill>
                  <a:schemeClr val="dk1"/>
                </a:solidFill>
                <a:latin typeface="Century Gothic"/>
                <a:ea typeface="Century Gothic"/>
                <a:cs typeface="Century Gothic"/>
                <a:sym typeface="Century Gothic"/>
              </a:rPr>
              <a:t>Make independent choices.</a:t>
            </a:r>
            <a:endParaRPr sz="1200" dirty="0"/>
          </a:p>
          <a:p>
            <a:pPr marL="171450" marR="0" lvl="0" indent="-171450" algn="l" rtl="0">
              <a:spcBef>
                <a:spcPts val="0"/>
              </a:spcBef>
              <a:spcAft>
                <a:spcPts val="0"/>
              </a:spcAft>
              <a:buClr>
                <a:schemeClr val="dk1"/>
              </a:buClr>
              <a:buSzPts val="1050"/>
              <a:buFont typeface="Arial"/>
              <a:buChar char="•"/>
            </a:pPr>
            <a:r>
              <a:rPr lang="en-GB" sz="1000" dirty="0">
                <a:solidFill>
                  <a:schemeClr val="dk1"/>
                </a:solidFill>
                <a:latin typeface="Century Gothic"/>
                <a:ea typeface="Century Gothic"/>
                <a:cs typeface="Century Gothic"/>
                <a:sym typeface="Century Gothic"/>
              </a:rPr>
              <a:t>Do things independently that they have been previously taught.</a:t>
            </a:r>
            <a:endParaRPr sz="1200" dirty="0"/>
          </a:p>
          <a:p>
            <a:pPr marL="171450" marR="0" lvl="0" indent="-171450" algn="l" rtl="0">
              <a:spcBef>
                <a:spcPts val="0"/>
              </a:spcBef>
              <a:spcAft>
                <a:spcPts val="0"/>
              </a:spcAft>
              <a:buClr>
                <a:schemeClr val="dk1"/>
              </a:buClr>
              <a:buSzPts val="1050"/>
              <a:buFont typeface="Arial"/>
              <a:buChar char="•"/>
            </a:pPr>
            <a:r>
              <a:rPr lang="en-GB" sz="1000" dirty="0">
                <a:solidFill>
                  <a:schemeClr val="dk1"/>
                </a:solidFill>
                <a:latin typeface="Century Gothic"/>
                <a:ea typeface="Century Gothic"/>
                <a:cs typeface="Century Gothic"/>
                <a:sym typeface="Century Gothic"/>
              </a:rPr>
              <a:t>Bring their own interests and fascinations into early years settings. </a:t>
            </a:r>
            <a:r>
              <a:rPr lang="en-GB" sz="1000" b="1" dirty="0">
                <a:solidFill>
                  <a:schemeClr val="dk1"/>
                </a:solidFill>
                <a:latin typeface="Century Gothic"/>
                <a:ea typeface="Century Gothic"/>
                <a:cs typeface="Century Gothic"/>
                <a:sym typeface="Century Gothic"/>
              </a:rPr>
              <a:t>			</a:t>
            </a:r>
            <a:endParaRPr sz="1200" dirty="0"/>
          </a:p>
          <a:p>
            <a:pPr marL="0" marR="0" lvl="0" indent="0" algn="l" rtl="0">
              <a:spcBef>
                <a:spcPts val="0"/>
              </a:spcBef>
              <a:spcAft>
                <a:spcPts val="0"/>
              </a:spcAft>
              <a:buNone/>
            </a:pPr>
            <a:r>
              <a:rPr lang="en-GB" sz="1000" b="1" dirty="0">
                <a:solidFill>
                  <a:schemeClr val="dk1"/>
                </a:solidFill>
                <a:latin typeface="Century Gothic"/>
                <a:ea typeface="Century Gothic"/>
                <a:cs typeface="Century Gothic"/>
                <a:sym typeface="Century Gothic"/>
              </a:rPr>
              <a:t>Active Learning</a:t>
            </a:r>
            <a:endParaRPr sz="1200" dirty="0"/>
          </a:p>
          <a:p>
            <a:pPr marL="171450" marR="0" lvl="0" indent="-171450" algn="l" rtl="0">
              <a:spcBef>
                <a:spcPts val="0"/>
              </a:spcBef>
              <a:spcAft>
                <a:spcPts val="0"/>
              </a:spcAft>
              <a:buClr>
                <a:schemeClr val="dk1"/>
              </a:buClr>
              <a:buSzPts val="1050"/>
              <a:buFont typeface="Arial"/>
              <a:buChar char="•"/>
            </a:pPr>
            <a:r>
              <a:rPr lang="en-GB" sz="1000" dirty="0">
                <a:solidFill>
                  <a:schemeClr val="dk1"/>
                </a:solidFill>
                <a:latin typeface="Century Gothic"/>
                <a:ea typeface="Century Gothic"/>
                <a:cs typeface="Century Gothic"/>
                <a:sym typeface="Century Gothic"/>
              </a:rPr>
              <a:t>Participate in routines, such as going to their cot or mat when they want to sleep.</a:t>
            </a:r>
            <a:endParaRPr sz="1200" dirty="0"/>
          </a:p>
          <a:p>
            <a:pPr marL="171450" marR="0" lvl="0" indent="-171450" algn="l" rtl="0">
              <a:spcBef>
                <a:spcPts val="0"/>
              </a:spcBef>
              <a:spcAft>
                <a:spcPts val="0"/>
              </a:spcAft>
              <a:buClr>
                <a:schemeClr val="dk1"/>
              </a:buClr>
              <a:buSzPts val="1050"/>
              <a:buFont typeface="Arial"/>
              <a:buChar char="•"/>
            </a:pPr>
            <a:r>
              <a:rPr lang="en-GB" sz="1000" dirty="0">
                <a:solidFill>
                  <a:schemeClr val="dk1"/>
                </a:solidFill>
                <a:latin typeface="Century Gothic"/>
                <a:ea typeface="Century Gothic"/>
                <a:cs typeface="Century Gothic"/>
                <a:sym typeface="Century Gothic"/>
              </a:rPr>
              <a:t>Begin to predict sequences because they know routines. </a:t>
            </a:r>
            <a:endParaRPr sz="1200" dirty="0"/>
          </a:p>
          <a:p>
            <a:pPr marL="171450" marR="0" lvl="0" indent="-171450" algn="l" rtl="0">
              <a:spcBef>
                <a:spcPts val="0"/>
              </a:spcBef>
              <a:spcAft>
                <a:spcPts val="0"/>
              </a:spcAft>
              <a:buClr>
                <a:schemeClr val="dk1"/>
              </a:buClr>
              <a:buSzPts val="1050"/>
              <a:buFont typeface="Arial"/>
              <a:buChar char="•"/>
            </a:pPr>
            <a:r>
              <a:rPr lang="en-GB" sz="1000" dirty="0">
                <a:solidFill>
                  <a:schemeClr val="dk1"/>
                </a:solidFill>
                <a:latin typeface="Century Gothic"/>
                <a:ea typeface="Century Gothic"/>
                <a:cs typeface="Century Gothic"/>
                <a:sym typeface="Century Gothic"/>
              </a:rPr>
              <a:t>Show goal-directed behaviour. </a:t>
            </a:r>
            <a:endParaRPr sz="1200" dirty="0"/>
          </a:p>
          <a:p>
            <a:pPr marL="171450" marR="0" lvl="0" indent="-171450" algn="l" rtl="0">
              <a:spcBef>
                <a:spcPts val="0"/>
              </a:spcBef>
              <a:spcAft>
                <a:spcPts val="0"/>
              </a:spcAft>
              <a:buClr>
                <a:schemeClr val="dk1"/>
              </a:buClr>
              <a:buSzPts val="1050"/>
              <a:buFont typeface="Arial"/>
              <a:buChar char="•"/>
            </a:pPr>
            <a:r>
              <a:rPr lang="en-GB" sz="1000" dirty="0">
                <a:solidFill>
                  <a:schemeClr val="dk1"/>
                </a:solidFill>
                <a:latin typeface="Century Gothic"/>
                <a:ea typeface="Century Gothic"/>
                <a:cs typeface="Century Gothic"/>
                <a:sym typeface="Century Gothic"/>
              </a:rPr>
              <a:t>Use a range of strategies to reach a goal they have set themselves.</a:t>
            </a:r>
            <a:endParaRPr sz="1200" dirty="0"/>
          </a:p>
          <a:p>
            <a:pPr marL="171450" marR="0" lvl="0" indent="-171450" algn="l" rtl="0">
              <a:spcBef>
                <a:spcPts val="0"/>
              </a:spcBef>
              <a:spcAft>
                <a:spcPts val="0"/>
              </a:spcAft>
              <a:buClr>
                <a:schemeClr val="dk1"/>
              </a:buClr>
              <a:buSzPts val="1050"/>
              <a:buFont typeface="Arial"/>
              <a:buChar char="•"/>
            </a:pPr>
            <a:r>
              <a:rPr lang="en-GB" sz="1000" dirty="0">
                <a:solidFill>
                  <a:schemeClr val="dk1"/>
                </a:solidFill>
                <a:latin typeface="Century Gothic"/>
                <a:ea typeface="Century Gothic"/>
                <a:cs typeface="Century Gothic"/>
                <a:sym typeface="Century Gothic"/>
              </a:rPr>
              <a:t>Begin to correct their mistakes themselves. </a:t>
            </a:r>
            <a:endParaRPr sz="1200" dirty="0"/>
          </a:p>
          <a:p>
            <a:pPr marL="171450" marR="0" lvl="0" indent="-171450" algn="l" rtl="0">
              <a:spcBef>
                <a:spcPts val="0"/>
              </a:spcBef>
              <a:spcAft>
                <a:spcPts val="0"/>
              </a:spcAft>
              <a:buClr>
                <a:schemeClr val="dk1"/>
              </a:buClr>
              <a:buSzPts val="1050"/>
              <a:buFont typeface="Arial"/>
              <a:buChar char="•"/>
            </a:pPr>
            <a:r>
              <a:rPr lang="en-GB" sz="1000" dirty="0">
                <a:solidFill>
                  <a:schemeClr val="dk1"/>
                </a:solidFill>
                <a:latin typeface="Century Gothic"/>
                <a:ea typeface="Century Gothic"/>
                <a:cs typeface="Century Gothic"/>
                <a:sym typeface="Century Gothic"/>
              </a:rPr>
              <a:t>Keep on trying when things are difficult.</a:t>
            </a:r>
            <a:endParaRPr sz="1200" dirty="0"/>
          </a:p>
          <a:p>
            <a:pPr marL="0" marR="0" lvl="0" indent="0" algn="l" rtl="0">
              <a:spcBef>
                <a:spcPts val="0"/>
              </a:spcBef>
              <a:spcAft>
                <a:spcPts val="0"/>
              </a:spcAft>
              <a:buNone/>
            </a:pPr>
            <a:r>
              <a:rPr lang="en-GB" sz="1000" b="1" dirty="0">
                <a:solidFill>
                  <a:schemeClr val="dk1"/>
                </a:solidFill>
                <a:latin typeface="Century Gothic"/>
                <a:ea typeface="Century Gothic"/>
                <a:cs typeface="Century Gothic"/>
                <a:sym typeface="Century Gothic"/>
              </a:rPr>
              <a:t>Creating And Thinking Critically</a:t>
            </a:r>
            <a:endParaRPr sz="1200" dirty="0"/>
          </a:p>
          <a:p>
            <a:pPr marL="171450" marR="0" lvl="0" indent="-171450" algn="l" rtl="0">
              <a:spcBef>
                <a:spcPts val="0"/>
              </a:spcBef>
              <a:spcAft>
                <a:spcPts val="0"/>
              </a:spcAft>
              <a:buClr>
                <a:schemeClr val="dk1"/>
              </a:buClr>
              <a:buSzPts val="1050"/>
              <a:buFont typeface="Arial"/>
              <a:buChar char="•"/>
            </a:pPr>
            <a:r>
              <a:rPr lang="en-GB" sz="1000" dirty="0">
                <a:solidFill>
                  <a:schemeClr val="dk1"/>
                </a:solidFill>
                <a:latin typeface="Century Gothic"/>
                <a:ea typeface="Century Gothic"/>
                <a:cs typeface="Century Gothic"/>
                <a:sym typeface="Century Gothic"/>
              </a:rPr>
              <a:t>Take part in simple pretend play.</a:t>
            </a:r>
            <a:endParaRPr sz="1200" dirty="0"/>
          </a:p>
          <a:p>
            <a:pPr marL="171450" marR="0" lvl="0" indent="-171450" algn="l" rtl="0">
              <a:spcBef>
                <a:spcPts val="0"/>
              </a:spcBef>
              <a:spcAft>
                <a:spcPts val="0"/>
              </a:spcAft>
              <a:buClr>
                <a:schemeClr val="dk1"/>
              </a:buClr>
              <a:buSzPts val="1050"/>
              <a:buFont typeface="Arial"/>
              <a:buChar char="•"/>
            </a:pPr>
            <a:r>
              <a:rPr lang="en-GB" sz="1000" dirty="0">
                <a:solidFill>
                  <a:schemeClr val="dk1"/>
                </a:solidFill>
                <a:latin typeface="Century Gothic"/>
                <a:ea typeface="Century Gothic"/>
                <a:cs typeface="Century Gothic"/>
                <a:sym typeface="Century Gothic"/>
              </a:rPr>
              <a:t>Sort materials. </a:t>
            </a:r>
            <a:endParaRPr sz="1200" dirty="0"/>
          </a:p>
          <a:p>
            <a:pPr marL="171450" marR="0" lvl="0" indent="-171450" algn="l" rtl="0">
              <a:spcBef>
                <a:spcPts val="0"/>
              </a:spcBef>
              <a:spcAft>
                <a:spcPts val="0"/>
              </a:spcAft>
              <a:buClr>
                <a:schemeClr val="dk1"/>
              </a:buClr>
              <a:buSzPts val="1050"/>
              <a:buFont typeface="Arial"/>
              <a:buChar char="•"/>
            </a:pPr>
            <a:r>
              <a:rPr lang="en-GB" sz="1000" dirty="0">
                <a:solidFill>
                  <a:schemeClr val="dk1"/>
                </a:solidFill>
                <a:latin typeface="Century Gothic"/>
                <a:ea typeface="Century Gothic"/>
                <a:cs typeface="Century Gothic"/>
                <a:sym typeface="Century Gothic"/>
              </a:rPr>
              <a:t>Review their progress as they try to achieve a goal. Check how well they are doing.</a:t>
            </a:r>
            <a:endParaRPr sz="1200" dirty="0"/>
          </a:p>
          <a:p>
            <a:pPr marL="171450" marR="0" lvl="0" indent="-171450" algn="l" rtl="0">
              <a:spcBef>
                <a:spcPts val="0"/>
              </a:spcBef>
              <a:spcAft>
                <a:spcPts val="0"/>
              </a:spcAft>
              <a:buClr>
                <a:schemeClr val="dk1"/>
              </a:buClr>
              <a:buSzPts val="1050"/>
              <a:buFont typeface="Arial"/>
              <a:buChar char="•"/>
            </a:pPr>
            <a:r>
              <a:rPr lang="en-GB" sz="1000" dirty="0">
                <a:solidFill>
                  <a:schemeClr val="dk1"/>
                </a:solidFill>
                <a:latin typeface="Century Gothic"/>
                <a:ea typeface="Century Gothic"/>
                <a:cs typeface="Century Gothic"/>
                <a:sym typeface="Century Gothic"/>
              </a:rPr>
              <a:t>Solve real problems.</a:t>
            </a:r>
            <a:endParaRPr sz="1200" dirty="0"/>
          </a:p>
          <a:p>
            <a:pPr marL="171450" marR="0" lvl="0" indent="-171450" algn="l" rtl="0">
              <a:spcBef>
                <a:spcPts val="0"/>
              </a:spcBef>
              <a:spcAft>
                <a:spcPts val="0"/>
              </a:spcAft>
              <a:buClr>
                <a:schemeClr val="dk1"/>
              </a:buClr>
              <a:buSzPts val="1050"/>
              <a:buFont typeface="Arial"/>
              <a:buChar char="•"/>
            </a:pPr>
            <a:r>
              <a:rPr lang="en-GB" sz="1000" dirty="0">
                <a:solidFill>
                  <a:schemeClr val="dk1"/>
                </a:solidFill>
                <a:latin typeface="Century Gothic"/>
                <a:ea typeface="Century Gothic"/>
                <a:cs typeface="Century Gothic"/>
                <a:sym typeface="Century Gothic"/>
              </a:rPr>
              <a:t>Use pretend play to think beyond the ‘here and now’ and to understand another perspective. </a:t>
            </a:r>
            <a:endParaRPr sz="1200" dirty="0"/>
          </a:p>
          <a:p>
            <a:pPr marL="171450" marR="0" lvl="0" indent="-171450" algn="l" rtl="0">
              <a:spcBef>
                <a:spcPts val="0"/>
              </a:spcBef>
              <a:spcAft>
                <a:spcPts val="0"/>
              </a:spcAft>
              <a:buClr>
                <a:schemeClr val="dk1"/>
              </a:buClr>
              <a:buSzPts val="1050"/>
              <a:buFont typeface="Arial"/>
              <a:buChar char="•"/>
            </a:pPr>
            <a:r>
              <a:rPr lang="en-GB" sz="1000" dirty="0">
                <a:solidFill>
                  <a:schemeClr val="dk1"/>
                </a:solidFill>
                <a:latin typeface="Century Gothic"/>
                <a:ea typeface="Century Gothic"/>
                <a:cs typeface="Century Gothic"/>
                <a:sym typeface="Century Gothic"/>
              </a:rPr>
              <a:t>Know more, so feel confident about coming up with their own ideas.</a:t>
            </a:r>
            <a:endParaRPr sz="1200" dirty="0"/>
          </a:p>
          <a:p>
            <a:pPr marL="171450" marR="0" lvl="0" indent="-171450" algn="l" rtl="0">
              <a:spcBef>
                <a:spcPts val="0"/>
              </a:spcBef>
              <a:spcAft>
                <a:spcPts val="0"/>
              </a:spcAft>
              <a:buClr>
                <a:schemeClr val="dk1"/>
              </a:buClr>
              <a:buSzPts val="1050"/>
              <a:buFont typeface="Arial"/>
              <a:buChar char="•"/>
            </a:pPr>
            <a:r>
              <a:rPr lang="en-GB" sz="1000" dirty="0">
                <a:solidFill>
                  <a:schemeClr val="dk1"/>
                </a:solidFill>
                <a:latin typeface="Century Gothic"/>
                <a:ea typeface="Century Gothic"/>
                <a:cs typeface="Century Gothic"/>
                <a:sym typeface="Century Gothic"/>
              </a:rPr>
              <a:t>Make more links between those ideas.</a:t>
            </a:r>
            <a:endParaRPr sz="1200" dirty="0"/>
          </a:p>
          <a:p>
            <a:pPr marL="171450" marR="0" lvl="0" indent="-171450" algn="l" rtl="0">
              <a:spcBef>
                <a:spcPts val="0"/>
              </a:spcBef>
              <a:spcAft>
                <a:spcPts val="0"/>
              </a:spcAft>
              <a:buClr>
                <a:schemeClr val="dk1"/>
              </a:buClr>
              <a:buSzPts val="1050"/>
              <a:buFont typeface="Arial"/>
              <a:buChar char="•"/>
            </a:pPr>
            <a:r>
              <a:rPr lang="en-GB" sz="1000" dirty="0">
                <a:solidFill>
                  <a:schemeClr val="dk1"/>
                </a:solidFill>
                <a:latin typeface="Century Gothic"/>
                <a:ea typeface="Century Gothic"/>
                <a:cs typeface="Century Gothic"/>
                <a:sym typeface="Century Gothic"/>
              </a:rPr>
              <a:t>Concentrate on achieving something that’s important to them. They are increasingly able to control their attention and ignore distractions.</a:t>
            </a:r>
            <a:endParaRPr sz="1000" dirty="0">
              <a:solidFill>
                <a:schemeClr val="dk1"/>
              </a:solidFill>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cxnSp>
        <p:nvCxnSpPr>
          <p:cNvPr id="97" name="Google Shape;97;p3"/>
          <p:cNvCxnSpPr/>
          <p:nvPr/>
        </p:nvCxnSpPr>
        <p:spPr>
          <a:xfrm>
            <a:off x="467544" y="806509"/>
            <a:ext cx="8208912" cy="0"/>
          </a:xfrm>
          <a:prstGeom prst="straightConnector1">
            <a:avLst/>
          </a:prstGeom>
          <a:noFill/>
          <a:ln w="25400" cap="flat" cmpd="sng">
            <a:solidFill>
              <a:srgbClr val="4A7DBA"/>
            </a:solidFill>
            <a:prstDash val="solid"/>
            <a:round/>
            <a:headEnd type="none" w="sm" len="sm"/>
            <a:tailEnd type="none" w="sm" len="sm"/>
          </a:ln>
        </p:spPr>
      </p:cxnSp>
      <p:sp>
        <p:nvSpPr>
          <p:cNvPr id="98" name="Google Shape;98;p3"/>
          <p:cNvSpPr/>
          <p:nvPr/>
        </p:nvSpPr>
        <p:spPr>
          <a:xfrm>
            <a:off x="395536" y="254779"/>
            <a:ext cx="2238113" cy="435825"/>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GB" sz="2200" b="1">
                <a:solidFill>
                  <a:schemeClr val="dk1"/>
                </a:solidFill>
                <a:latin typeface="Century Gothic"/>
                <a:ea typeface="Century Gothic"/>
                <a:cs typeface="Century Gothic"/>
                <a:sym typeface="Century Gothic"/>
              </a:rPr>
              <a:t>Long Term Plan</a:t>
            </a:r>
            <a:endParaRPr sz="1100">
              <a:solidFill>
                <a:schemeClr val="dk1"/>
              </a:solidFill>
              <a:latin typeface="Calibri"/>
              <a:ea typeface="Calibri"/>
              <a:cs typeface="Calibri"/>
              <a:sym typeface="Calibri"/>
            </a:endParaRPr>
          </a:p>
        </p:txBody>
      </p:sp>
      <p:graphicFrame>
        <p:nvGraphicFramePr>
          <p:cNvPr id="99" name="Google Shape;99;p3"/>
          <p:cNvGraphicFramePr/>
          <p:nvPr>
            <p:extLst>
              <p:ext uri="{D42A27DB-BD31-4B8C-83A1-F6EECF244321}">
                <p14:modId xmlns:p14="http://schemas.microsoft.com/office/powerpoint/2010/main" val="3968629631"/>
              </p:ext>
            </p:extLst>
          </p:nvPr>
        </p:nvGraphicFramePr>
        <p:xfrm>
          <a:off x="143505" y="1058309"/>
          <a:ext cx="8857000" cy="5047531"/>
        </p:xfrm>
        <a:graphic>
          <a:graphicData uri="http://schemas.openxmlformats.org/drawingml/2006/table">
            <a:tbl>
              <a:tblPr firstRow="1" firstCol="1" bandRow="1">
                <a:noFill/>
                <a:tableStyleId>{97ECDE07-D0DE-4D12-97D5-B65BC797BE69}</a:tableStyleId>
              </a:tblPr>
              <a:tblGrid>
                <a:gridCol w="720075"/>
                <a:gridCol w="720075"/>
                <a:gridCol w="1881300"/>
                <a:gridCol w="855000"/>
                <a:gridCol w="1912775"/>
                <a:gridCol w="823550"/>
                <a:gridCol w="1944225"/>
              </a:tblGrid>
              <a:tr h="224825">
                <a:tc>
                  <a:txBody>
                    <a:bodyPr/>
                    <a:lstStyle/>
                    <a:p>
                      <a:pPr marL="0" marR="0" lvl="0" indent="0" algn="ctr" rtl="0">
                        <a:lnSpc>
                          <a:spcPct val="107000"/>
                        </a:lnSpc>
                        <a:spcBef>
                          <a:spcPts val="0"/>
                        </a:spcBef>
                        <a:spcAft>
                          <a:spcPts val="0"/>
                        </a:spcAft>
                        <a:buNone/>
                      </a:pPr>
                      <a:r>
                        <a:rPr lang="en-GB" sz="1000" u="none" strike="noStrike" cap="none" dirty="0">
                          <a:latin typeface="Century Gothic"/>
                          <a:ea typeface="Century Gothic"/>
                          <a:cs typeface="Century Gothic"/>
                          <a:sym typeface="Century Gothic"/>
                        </a:rPr>
                        <a:t> </a:t>
                      </a:r>
                      <a:endParaRPr sz="1000" u="none" strike="noStrike" cap="none" dirty="0">
                        <a:latin typeface="Century Gothic"/>
                        <a:ea typeface="Century Gothic"/>
                        <a:cs typeface="Century Gothic"/>
                        <a:sym typeface="Century Gothic"/>
                      </a:endParaRPr>
                    </a:p>
                  </a:txBody>
                  <a:tcPr marL="41650" marR="41650" marT="0" marB="0" anchor="ctr"/>
                </a:tc>
                <a:tc gridSpan="2">
                  <a:txBody>
                    <a:bodyPr/>
                    <a:lstStyle/>
                    <a:p>
                      <a:pPr marL="0" marR="0" lvl="0" indent="0" algn="ctr" rtl="0">
                        <a:lnSpc>
                          <a:spcPct val="107000"/>
                        </a:lnSpc>
                        <a:spcBef>
                          <a:spcPts val="0"/>
                        </a:spcBef>
                        <a:spcAft>
                          <a:spcPts val="0"/>
                        </a:spcAft>
                        <a:buNone/>
                      </a:pPr>
                      <a:r>
                        <a:rPr lang="en-GB" sz="1000" u="none" strike="noStrike" cap="none">
                          <a:latin typeface="Century Gothic"/>
                          <a:ea typeface="Century Gothic"/>
                          <a:cs typeface="Century Gothic"/>
                          <a:sym typeface="Century Gothic"/>
                        </a:rPr>
                        <a:t> AUTUMN TERM</a:t>
                      </a:r>
                      <a:endParaRPr sz="1000" u="none" strike="noStrike" cap="none">
                        <a:latin typeface="Century Gothic"/>
                        <a:ea typeface="Century Gothic"/>
                        <a:cs typeface="Century Gothic"/>
                        <a:sym typeface="Century Gothic"/>
                      </a:endParaRPr>
                    </a:p>
                  </a:txBody>
                  <a:tcPr marL="41650" marR="41650" marT="0" marB="0" anchor="ctr"/>
                </a:tc>
                <a:tc hMerge="1">
                  <a:txBody>
                    <a:bodyPr/>
                    <a:lstStyle/>
                    <a:p>
                      <a:endParaRPr lang="en-US"/>
                    </a:p>
                  </a:txBody>
                  <a:tcPr/>
                </a:tc>
                <a:tc gridSpan="2">
                  <a:txBody>
                    <a:bodyPr/>
                    <a:lstStyle/>
                    <a:p>
                      <a:pPr marL="0" marR="0" lvl="0" indent="0" algn="ctr" rtl="0">
                        <a:lnSpc>
                          <a:spcPct val="107000"/>
                        </a:lnSpc>
                        <a:spcBef>
                          <a:spcPts val="0"/>
                        </a:spcBef>
                        <a:spcAft>
                          <a:spcPts val="0"/>
                        </a:spcAft>
                        <a:buNone/>
                      </a:pPr>
                      <a:r>
                        <a:rPr lang="en-GB" sz="1000" u="none" strike="noStrike" cap="none">
                          <a:latin typeface="Century Gothic"/>
                          <a:ea typeface="Century Gothic"/>
                          <a:cs typeface="Century Gothic"/>
                          <a:sym typeface="Century Gothic"/>
                        </a:rPr>
                        <a:t>SPRING TERM</a:t>
                      </a:r>
                      <a:endParaRPr sz="1000" u="none" strike="noStrike" cap="none">
                        <a:latin typeface="Century Gothic"/>
                        <a:ea typeface="Century Gothic"/>
                        <a:cs typeface="Century Gothic"/>
                        <a:sym typeface="Century Gothic"/>
                      </a:endParaRPr>
                    </a:p>
                  </a:txBody>
                  <a:tcPr marL="41650" marR="41650" marT="0" marB="0" anchor="ctr"/>
                </a:tc>
                <a:tc hMerge="1">
                  <a:txBody>
                    <a:bodyPr/>
                    <a:lstStyle/>
                    <a:p>
                      <a:endParaRPr lang="en-US"/>
                    </a:p>
                  </a:txBody>
                  <a:tcPr/>
                </a:tc>
                <a:tc gridSpan="2">
                  <a:txBody>
                    <a:bodyPr/>
                    <a:lstStyle/>
                    <a:p>
                      <a:pPr marL="0" marR="0" lvl="0" indent="0" algn="ctr" rtl="0">
                        <a:lnSpc>
                          <a:spcPct val="107000"/>
                        </a:lnSpc>
                        <a:spcBef>
                          <a:spcPts val="0"/>
                        </a:spcBef>
                        <a:spcAft>
                          <a:spcPts val="0"/>
                        </a:spcAft>
                        <a:buNone/>
                      </a:pPr>
                      <a:r>
                        <a:rPr lang="en-GB" sz="1000" u="none" strike="noStrike" cap="none">
                          <a:latin typeface="Century Gothic"/>
                          <a:ea typeface="Century Gothic"/>
                          <a:cs typeface="Century Gothic"/>
                          <a:sym typeface="Century Gothic"/>
                        </a:rPr>
                        <a:t>SUMMER TERM</a:t>
                      </a:r>
                      <a:endParaRPr sz="1000" u="none" strike="noStrike" cap="none">
                        <a:latin typeface="Century Gothic"/>
                        <a:ea typeface="Century Gothic"/>
                        <a:cs typeface="Century Gothic"/>
                        <a:sym typeface="Century Gothic"/>
                      </a:endParaRPr>
                    </a:p>
                  </a:txBody>
                  <a:tcPr marL="41650" marR="41650" marT="0" marB="0" anchor="ctr"/>
                </a:tc>
                <a:tc hMerge="1">
                  <a:txBody>
                    <a:bodyPr/>
                    <a:lstStyle/>
                    <a:p>
                      <a:endParaRPr lang="en-US"/>
                    </a:p>
                  </a:txBody>
                  <a:tcPr/>
                </a:tc>
              </a:tr>
              <a:tr h="263975">
                <a:tc rowSpan="3">
                  <a:txBody>
                    <a:bodyPr/>
                    <a:lstStyle/>
                    <a:p>
                      <a:pPr marL="0" marR="0" lvl="0" indent="0" algn="ctr" rtl="0">
                        <a:lnSpc>
                          <a:spcPct val="107000"/>
                        </a:lnSpc>
                        <a:spcBef>
                          <a:spcPts val="0"/>
                        </a:spcBef>
                        <a:spcAft>
                          <a:spcPts val="0"/>
                        </a:spcAft>
                        <a:buNone/>
                      </a:pPr>
                      <a:r>
                        <a:rPr lang="en-GB" sz="1000" u="none" strike="noStrike" cap="none" dirty="0">
                          <a:latin typeface="Century Gothic"/>
                          <a:ea typeface="Century Gothic"/>
                          <a:cs typeface="Century Gothic"/>
                          <a:sym typeface="Century Gothic"/>
                        </a:rPr>
                        <a:t>Seedlings</a:t>
                      </a:r>
                      <a:endParaRPr dirty="0"/>
                    </a:p>
                    <a:p>
                      <a:pPr marL="0" marR="0" lvl="0" indent="0" algn="ctr" rtl="0">
                        <a:lnSpc>
                          <a:spcPct val="107000"/>
                        </a:lnSpc>
                        <a:spcBef>
                          <a:spcPts val="0"/>
                        </a:spcBef>
                        <a:spcAft>
                          <a:spcPts val="0"/>
                        </a:spcAft>
                        <a:buNone/>
                      </a:pPr>
                      <a:r>
                        <a:rPr lang="en-GB" sz="1000" u="none" strike="noStrike" cap="none" dirty="0">
                          <a:latin typeface="Century Gothic"/>
                          <a:ea typeface="Century Gothic"/>
                          <a:cs typeface="Century Gothic"/>
                          <a:sym typeface="Century Gothic"/>
                        </a:rPr>
                        <a:t> </a:t>
                      </a:r>
                      <a:endParaRPr dirty="0"/>
                    </a:p>
                    <a:p>
                      <a:pPr marL="0" marR="0" lvl="0" indent="0" algn="ctr" rtl="0">
                        <a:lnSpc>
                          <a:spcPct val="107000"/>
                        </a:lnSpc>
                        <a:spcBef>
                          <a:spcPts val="0"/>
                        </a:spcBef>
                        <a:spcAft>
                          <a:spcPts val="0"/>
                        </a:spcAft>
                        <a:buNone/>
                      </a:pPr>
                      <a:r>
                        <a:rPr lang="en-GB" sz="1000" u="none" strike="noStrike" cap="none" dirty="0">
                          <a:latin typeface="Century Gothic"/>
                          <a:ea typeface="Century Gothic"/>
                          <a:cs typeface="Century Gothic"/>
                          <a:sym typeface="Century Gothic"/>
                        </a:rPr>
                        <a:t>2 year olds</a:t>
                      </a:r>
                      <a:endParaRPr sz="1000" u="none" strike="noStrike" cap="none" dirty="0">
                        <a:latin typeface="Century Gothic"/>
                        <a:ea typeface="Century Gothic"/>
                        <a:cs typeface="Century Gothic"/>
                        <a:sym typeface="Century Gothic"/>
                      </a:endParaRPr>
                    </a:p>
                  </a:txBody>
                  <a:tcPr marL="41650" marR="41650" marT="0" marB="0" anchor="ctr"/>
                </a:tc>
                <a:tc>
                  <a:txBody>
                    <a:bodyPr/>
                    <a:lstStyle/>
                    <a:p>
                      <a:pPr marL="0" marR="0" lvl="0" indent="0" algn="l" rtl="0">
                        <a:lnSpc>
                          <a:spcPct val="107000"/>
                        </a:lnSpc>
                        <a:spcBef>
                          <a:spcPts val="0"/>
                        </a:spcBef>
                        <a:spcAft>
                          <a:spcPts val="0"/>
                        </a:spcAft>
                        <a:buNone/>
                      </a:pPr>
                      <a:r>
                        <a:rPr lang="en-GB" sz="1000" u="none" strike="noStrike" cap="none">
                          <a:latin typeface="Century Gothic"/>
                          <a:ea typeface="Century Gothic"/>
                          <a:cs typeface="Century Gothic"/>
                          <a:sym typeface="Century Gothic"/>
                        </a:rPr>
                        <a:t>Question: </a:t>
                      </a:r>
                      <a:endParaRPr/>
                    </a:p>
                    <a:p>
                      <a:pPr marL="0" marR="0" lvl="0" indent="0" algn="l" rtl="0">
                        <a:lnSpc>
                          <a:spcPct val="107000"/>
                        </a:lnSpc>
                        <a:spcBef>
                          <a:spcPts val="0"/>
                        </a:spcBef>
                        <a:spcAft>
                          <a:spcPts val="0"/>
                        </a:spcAft>
                        <a:buNone/>
                      </a:pPr>
                      <a:r>
                        <a:rPr lang="en-GB" sz="1000" u="none" strike="noStrike" cap="none">
                          <a:latin typeface="Century Gothic"/>
                          <a:ea typeface="Century Gothic"/>
                          <a:cs typeface="Century Gothic"/>
                          <a:sym typeface="Century Gothic"/>
                        </a:rPr>
                        <a:t> </a:t>
                      </a:r>
                      <a:endParaRPr sz="1000" u="none" strike="noStrike" cap="none">
                        <a:latin typeface="Century Gothic"/>
                        <a:ea typeface="Century Gothic"/>
                        <a:cs typeface="Century Gothic"/>
                        <a:sym typeface="Century Gothic"/>
                      </a:endParaRPr>
                    </a:p>
                  </a:txBody>
                  <a:tcPr marL="41650" marR="41650" marT="0" marB="0"/>
                </a:tc>
                <a:tc>
                  <a:txBody>
                    <a:bodyPr/>
                    <a:lstStyle/>
                    <a:p>
                      <a:pPr marL="0" marR="0" lvl="0" indent="0" algn="l" rtl="0">
                        <a:lnSpc>
                          <a:spcPct val="107000"/>
                        </a:lnSpc>
                        <a:spcBef>
                          <a:spcPts val="0"/>
                        </a:spcBef>
                        <a:spcAft>
                          <a:spcPts val="0"/>
                        </a:spcAft>
                        <a:buNone/>
                      </a:pPr>
                      <a:r>
                        <a:rPr lang="en-GB" sz="1000" u="none" strike="noStrike" cap="none" dirty="0">
                          <a:latin typeface="Century Gothic"/>
                          <a:ea typeface="Century Gothic"/>
                          <a:cs typeface="Century Gothic"/>
                          <a:sym typeface="Century Gothic"/>
                        </a:rPr>
                        <a:t>What Can I Do By Myself?</a:t>
                      </a:r>
                      <a:endParaRPr sz="1000" u="none" strike="noStrike" cap="none" dirty="0">
                        <a:latin typeface="Century Gothic"/>
                        <a:ea typeface="Century Gothic"/>
                        <a:cs typeface="Century Gothic"/>
                        <a:sym typeface="Century Gothic"/>
                      </a:endParaRPr>
                    </a:p>
                  </a:txBody>
                  <a:tcPr marL="41650" marR="41650" marT="0" marB="0"/>
                </a:tc>
                <a:tc>
                  <a:txBody>
                    <a:bodyPr/>
                    <a:lstStyle/>
                    <a:p>
                      <a:pPr marL="0" marR="0" lvl="0" indent="0" algn="l" rtl="0">
                        <a:lnSpc>
                          <a:spcPct val="107000"/>
                        </a:lnSpc>
                        <a:spcBef>
                          <a:spcPts val="0"/>
                        </a:spcBef>
                        <a:spcAft>
                          <a:spcPts val="0"/>
                        </a:spcAft>
                        <a:buNone/>
                      </a:pPr>
                      <a:r>
                        <a:rPr lang="en-GB" sz="1000" u="none" strike="noStrike" cap="none">
                          <a:latin typeface="Century Gothic"/>
                          <a:ea typeface="Century Gothic"/>
                          <a:cs typeface="Century Gothic"/>
                          <a:sym typeface="Century Gothic"/>
                        </a:rPr>
                        <a:t>Question: </a:t>
                      </a:r>
                      <a:endParaRPr/>
                    </a:p>
                    <a:p>
                      <a:pPr marL="0" marR="0" lvl="0" indent="0" algn="l" rtl="0">
                        <a:lnSpc>
                          <a:spcPct val="107000"/>
                        </a:lnSpc>
                        <a:spcBef>
                          <a:spcPts val="0"/>
                        </a:spcBef>
                        <a:spcAft>
                          <a:spcPts val="0"/>
                        </a:spcAft>
                        <a:buNone/>
                      </a:pPr>
                      <a:r>
                        <a:rPr lang="en-GB" sz="1000" u="none" strike="noStrike" cap="none">
                          <a:latin typeface="Century Gothic"/>
                          <a:ea typeface="Century Gothic"/>
                          <a:cs typeface="Century Gothic"/>
                          <a:sym typeface="Century Gothic"/>
                        </a:rPr>
                        <a:t> </a:t>
                      </a:r>
                      <a:endParaRPr sz="1000" u="none" strike="noStrike" cap="none">
                        <a:latin typeface="Century Gothic"/>
                        <a:ea typeface="Century Gothic"/>
                        <a:cs typeface="Century Gothic"/>
                        <a:sym typeface="Century Gothic"/>
                      </a:endParaRPr>
                    </a:p>
                  </a:txBody>
                  <a:tcPr marL="41650" marR="41650" marT="0" marB="0"/>
                </a:tc>
                <a:tc>
                  <a:txBody>
                    <a:bodyPr/>
                    <a:lstStyle/>
                    <a:p>
                      <a:pPr marL="0" marR="0" lvl="0" indent="0" algn="l" rtl="0">
                        <a:lnSpc>
                          <a:spcPct val="107000"/>
                        </a:lnSpc>
                        <a:spcBef>
                          <a:spcPts val="0"/>
                        </a:spcBef>
                        <a:spcAft>
                          <a:spcPts val="0"/>
                        </a:spcAft>
                        <a:buNone/>
                      </a:pPr>
                      <a:r>
                        <a:rPr lang="en-GB" sz="1000" u="none" strike="noStrike" cap="none">
                          <a:latin typeface="Century Gothic"/>
                          <a:ea typeface="Century Gothic"/>
                          <a:cs typeface="Century Gothic"/>
                          <a:sym typeface="Century Gothic"/>
                        </a:rPr>
                        <a:t>Who Do I Share The World With?</a:t>
                      </a:r>
                      <a:endParaRPr sz="1000" u="none" strike="noStrike" cap="none">
                        <a:latin typeface="Century Gothic"/>
                        <a:ea typeface="Century Gothic"/>
                        <a:cs typeface="Century Gothic"/>
                        <a:sym typeface="Century Gothic"/>
                      </a:endParaRPr>
                    </a:p>
                  </a:txBody>
                  <a:tcPr marL="41650" marR="41650" marT="0" marB="0"/>
                </a:tc>
                <a:tc>
                  <a:txBody>
                    <a:bodyPr/>
                    <a:lstStyle/>
                    <a:p>
                      <a:pPr marL="0" marR="0" lvl="0" indent="0" algn="l" rtl="0">
                        <a:lnSpc>
                          <a:spcPct val="107000"/>
                        </a:lnSpc>
                        <a:spcBef>
                          <a:spcPts val="0"/>
                        </a:spcBef>
                        <a:spcAft>
                          <a:spcPts val="0"/>
                        </a:spcAft>
                        <a:buNone/>
                      </a:pPr>
                      <a:r>
                        <a:rPr lang="en-GB" sz="1000" u="none" strike="noStrike" cap="none">
                          <a:latin typeface="Century Gothic"/>
                          <a:ea typeface="Century Gothic"/>
                          <a:cs typeface="Century Gothic"/>
                          <a:sym typeface="Century Gothic"/>
                        </a:rPr>
                        <a:t>Question: </a:t>
                      </a:r>
                      <a:endParaRPr/>
                    </a:p>
                    <a:p>
                      <a:pPr marL="0" marR="0" lvl="0" indent="0" algn="l" rtl="0">
                        <a:lnSpc>
                          <a:spcPct val="107000"/>
                        </a:lnSpc>
                        <a:spcBef>
                          <a:spcPts val="0"/>
                        </a:spcBef>
                        <a:spcAft>
                          <a:spcPts val="0"/>
                        </a:spcAft>
                        <a:buNone/>
                      </a:pPr>
                      <a:r>
                        <a:rPr lang="en-GB" sz="1000" u="none" strike="noStrike" cap="none">
                          <a:latin typeface="Century Gothic"/>
                          <a:ea typeface="Century Gothic"/>
                          <a:cs typeface="Century Gothic"/>
                          <a:sym typeface="Century Gothic"/>
                        </a:rPr>
                        <a:t> </a:t>
                      </a:r>
                      <a:endParaRPr sz="1000" u="none" strike="noStrike" cap="none">
                        <a:latin typeface="Century Gothic"/>
                        <a:ea typeface="Century Gothic"/>
                        <a:cs typeface="Century Gothic"/>
                        <a:sym typeface="Century Gothic"/>
                      </a:endParaRPr>
                    </a:p>
                  </a:txBody>
                  <a:tcPr marL="41650" marR="41650" marT="0" marB="0"/>
                </a:tc>
                <a:tc>
                  <a:txBody>
                    <a:bodyPr/>
                    <a:lstStyle/>
                    <a:p>
                      <a:pPr marL="0" marR="0" lvl="0" indent="0" algn="l" rtl="0">
                        <a:lnSpc>
                          <a:spcPct val="107000"/>
                        </a:lnSpc>
                        <a:spcBef>
                          <a:spcPts val="0"/>
                        </a:spcBef>
                        <a:spcAft>
                          <a:spcPts val="0"/>
                        </a:spcAft>
                        <a:buNone/>
                      </a:pPr>
                      <a:r>
                        <a:rPr lang="en-GB" sz="1000" u="none" strike="noStrike" cap="none" dirty="0">
                          <a:latin typeface="Century Gothic"/>
                          <a:ea typeface="Century Gothic"/>
                          <a:cs typeface="Century Gothic"/>
                          <a:sym typeface="Century Gothic"/>
                        </a:rPr>
                        <a:t>How Can I Make My Mark?</a:t>
                      </a:r>
                      <a:endParaRPr sz="1000" u="none" strike="noStrike" cap="none" dirty="0">
                        <a:latin typeface="Century Gothic"/>
                        <a:ea typeface="Century Gothic"/>
                        <a:cs typeface="Century Gothic"/>
                        <a:sym typeface="Century Gothic"/>
                      </a:endParaRPr>
                    </a:p>
                  </a:txBody>
                  <a:tcPr marL="41650" marR="41650" marT="0" marB="0"/>
                </a:tc>
              </a:tr>
              <a:tr h="629700">
                <a:tc vMerge="1">
                  <a:txBody>
                    <a:bodyPr/>
                    <a:lstStyle/>
                    <a:p>
                      <a:endParaRPr lang="en-US"/>
                    </a:p>
                  </a:txBody>
                  <a:tcPr/>
                </a:tc>
                <a:tc>
                  <a:txBody>
                    <a:bodyPr/>
                    <a:lstStyle/>
                    <a:p>
                      <a:pPr marL="0" marR="0" lvl="0" indent="0" algn="l" rtl="0">
                        <a:lnSpc>
                          <a:spcPct val="107000"/>
                        </a:lnSpc>
                        <a:spcBef>
                          <a:spcPts val="0"/>
                        </a:spcBef>
                        <a:spcAft>
                          <a:spcPts val="0"/>
                        </a:spcAft>
                        <a:buNone/>
                      </a:pPr>
                      <a:r>
                        <a:rPr lang="en-GB" sz="1000" u="none" strike="noStrike" cap="none">
                          <a:latin typeface="Century Gothic"/>
                          <a:ea typeface="Century Gothic"/>
                          <a:cs typeface="Century Gothic"/>
                          <a:sym typeface="Century Gothic"/>
                        </a:rPr>
                        <a:t>Talk For Writing Books:</a:t>
                      </a:r>
                      <a:endParaRPr sz="1000" u="none" strike="noStrike" cap="none">
                        <a:latin typeface="Century Gothic"/>
                        <a:ea typeface="Century Gothic"/>
                        <a:cs typeface="Century Gothic"/>
                        <a:sym typeface="Century Gothic"/>
                      </a:endParaRPr>
                    </a:p>
                  </a:txBody>
                  <a:tcPr marL="41650" marR="41650" marT="0" marB="0"/>
                </a:tc>
                <a:tc>
                  <a:txBody>
                    <a:bodyPr/>
                    <a:lstStyle/>
                    <a:p>
                      <a:pPr marL="0" marR="0" lvl="0" indent="0" algn="l" rtl="0">
                        <a:lnSpc>
                          <a:spcPct val="107000"/>
                        </a:lnSpc>
                        <a:spcBef>
                          <a:spcPts val="0"/>
                        </a:spcBef>
                        <a:spcAft>
                          <a:spcPts val="0"/>
                        </a:spcAft>
                        <a:buNone/>
                      </a:pPr>
                      <a:r>
                        <a:rPr lang="en-GB" sz="1000">
                          <a:latin typeface="Century Gothic"/>
                          <a:ea typeface="Century Gothic"/>
                          <a:cs typeface="Century Gothic"/>
                          <a:sym typeface="Century Gothic"/>
                        </a:rPr>
                        <a:t>All About Me</a:t>
                      </a:r>
                      <a:endParaRPr sz="1000">
                        <a:latin typeface="Century Gothic"/>
                        <a:ea typeface="Century Gothic"/>
                        <a:cs typeface="Century Gothic"/>
                        <a:sym typeface="Century Gothic"/>
                      </a:endParaRPr>
                    </a:p>
                    <a:p>
                      <a:pPr marL="0" marR="0" lvl="0" indent="0" algn="l" rtl="0">
                        <a:lnSpc>
                          <a:spcPct val="107000"/>
                        </a:lnSpc>
                        <a:spcBef>
                          <a:spcPts val="0"/>
                        </a:spcBef>
                        <a:spcAft>
                          <a:spcPts val="0"/>
                        </a:spcAft>
                        <a:buNone/>
                      </a:pPr>
                      <a:r>
                        <a:rPr lang="en-GB" sz="1000">
                          <a:latin typeface="Century Gothic"/>
                          <a:ea typeface="Century Gothic"/>
                          <a:cs typeface="Century Gothic"/>
                          <a:sym typeface="Century Gothic"/>
                        </a:rPr>
                        <a:t>How Do You Feel?</a:t>
                      </a:r>
                      <a:endParaRPr sz="1000">
                        <a:latin typeface="Century Gothic"/>
                        <a:ea typeface="Century Gothic"/>
                        <a:cs typeface="Century Gothic"/>
                        <a:sym typeface="Century Gothic"/>
                      </a:endParaRPr>
                    </a:p>
                    <a:p>
                      <a:pPr marL="0" marR="0" lvl="0" indent="0" algn="l" rtl="0">
                        <a:lnSpc>
                          <a:spcPct val="107000"/>
                        </a:lnSpc>
                        <a:spcBef>
                          <a:spcPts val="0"/>
                        </a:spcBef>
                        <a:spcAft>
                          <a:spcPts val="0"/>
                        </a:spcAft>
                        <a:buNone/>
                      </a:pPr>
                      <a:r>
                        <a:rPr lang="en-GB" sz="1000" u="none" strike="noStrike" cap="none">
                          <a:latin typeface="Century Gothic"/>
                          <a:ea typeface="Century Gothic"/>
                          <a:cs typeface="Century Gothic"/>
                          <a:sym typeface="Century Gothic"/>
                        </a:rPr>
                        <a:t>The Very Lazy Ladybird</a:t>
                      </a:r>
                      <a:endParaRPr sz="1000" u="none" strike="noStrike" cap="none">
                        <a:latin typeface="Century Gothic"/>
                        <a:ea typeface="Century Gothic"/>
                        <a:cs typeface="Century Gothic"/>
                        <a:sym typeface="Century Gothic"/>
                      </a:endParaRPr>
                    </a:p>
                  </a:txBody>
                  <a:tcPr marL="41650" marR="41650" marT="0" marB="0"/>
                </a:tc>
                <a:tc>
                  <a:txBody>
                    <a:bodyPr/>
                    <a:lstStyle/>
                    <a:p>
                      <a:pPr marL="0" marR="0" lvl="0" indent="0" algn="l" rtl="0">
                        <a:lnSpc>
                          <a:spcPct val="107000"/>
                        </a:lnSpc>
                        <a:spcBef>
                          <a:spcPts val="0"/>
                        </a:spcBef>
                        <a:spcAft>
                          <a:spcPts val="0"/>
                        </a:spcAft>
                        <a:buNone/>
                      </a:pPr>
                      <a:r>
                        <a:rPr lang="en-GB" sz="1000" u="none" strike="noStrike" cap="none">
                          <a:latin typeface="Century Gothic"/>
                          <a:ea typeface="Century Gothic"/>
                          <a:cs typeface="Century Gothic"/>
                          <a:sym typeface="Century Gothic"/>
                        </a:rPr>
                        <a:t>Talk For Writing Books:</a:t>
                      </a:r>
                      <a:endParaRPr sz="1000" u="none" strike="noStrike" cap="none">
                        <a:latin typeface="Century Gothic"/>
                        <a:ea typeface="Century Gothic"/>
                        <a:cs typeface="Century Gothic"/>
                        <a:sym typeface="Century Gothic"/>
                      </a:endParaRPr>
                    </a:p>
                  </a:txBody>
                  <a:tcPr marL="41650" marR="41650" marT="0" marB="0"/>
                </a:tc>
                <a:tc>
                  <a:txBody>
                    <a:bodyPr/>
                    <a:lstStyle/>
                    <a:p>
                      <a:pPr marL="0" marR="0" lvl="0" indent="0" algn="l" rtl="0">
                        <a:lnSpc>
                          <a:spcPct val="107000"/>
                        </a:lnSpc>
                        <a:spcBef>
                          <a:spcPts val="0"/>
                        </a:spcBef>
                        <a:spcAft>
                          <a:spcPts val="0"/>
                        </a:spcAft>
                        <a:buNone/>
                      </a:pPr>
                      <a:r>
                        <a:rPr lang="en-GB" sz="1000" u="none" strike="noStrike" cap="none">
                          <a:latin typeface="Century Gothic"/>
                          <a:ea typeface="Century Gothic"/>
                          <a:cs typeface="Century Gothic"/>
                          <a:sym typeface="Century Gothic"/>
                        </a:rPr>
                        <a:t>Dear Zoo</a:t>
                      </a:r>
                      <a:endParaRPr/>
                    </a:p>
                    <a:p>
                      <a:pPr marL="0" marR="0" lvl="0" indent="0" algn="l" rtl="0">
                        <a:lnSpc>
                          <a:spcPct val="107000"/>
                        </a:lnSpc>
                        <a:spcBef>
                          <a:spcPts val="0"/>
                        </a:spcBef>
                        <a:spcAft>
                          <a:spcPts val="0"/>
                        </a:spcAft>
                        <a:buNone/>
                      </a:pPr>
                      <a:r>
                        <a:rPr lang="en-GB" sz="1000">
                          <a:latin typeface="Century Gothic"/>
                          <a:ea typeface="Century Gothic"/>
                          <a:cs typeface="Century Gothic"/>
                          <a:sym typeface="Century Gothic"/>
                        </a:rPr>
                        <a:t>Baby Goes To Market</a:t>
                      </a:r>
                      <a:endParaRPr sz="1000" u="none" strike="noStrike" cap="none">
                        <a:latin typeface="Century Gothic"/>
                        <a:ea typeface="Century Gothic"/>
                        <a:cs typeface="Century Gothic"/>
                        <a:sym typeface="Century Gothic"/>
                      </a:endParaRPr>
                    </a:p>
                  </a:txBody>
                  <a:tcPr marL="41650" marR="41650" marT="0" marB="0"/>
                </a:tc>
                <a:tc>
                  <a:txBody>
                    <a:bodyPr/>
                    <a:lstStyle/>
                    <a:p>
                      <a:pPr marL="0" marR="0" lvl="0" indent="0" algn="l" rtl="0">
                        <a:lnSpc>
                          <a:spcPct val="107000"/>
                        </a:lnSpc>
                        <a:spcBef>
                          <a:spcPts val="0"/>
                        </a:spcBef>
                        <a:spcAft>
                          <a:spcPts val="0"/>
                        </a:spcAft>
                        <a:buNone/>
                      </a:pPr>
                      <a:r>
                        <a:rPr lang="en-GB" sz="1000" u="none" strike="noStrike" cap="none">
                          <a:latin typeface="Century Gothic"/>
                          <a:ea typeface="Century Gothic"/>
                          <a:cs typeface="Century Gothic"/>
                          <a:sym typeface="Century Gothic"/>
                        </a:rPr>
                        <a:t>Talk For Writing Books:</a:t>
                      </a:r>
                      <a:endParaRPr sz="1000" u="none" strike="noStrike" cap="none">
                        <a:latin typeface="Century Gothic"/>
                        <a:ea typeface="Century Gothic"/>
                        <a:cs typeface="Century Gothic"/>
                        <a:sym typeface="Century Gothic"/>
                      </a:endParaRPr>
                    </a:p>
                  </a:txBody>
                  <a:tcPr marL="41650" marR="41650" marT="0" marB="0"/>
                </a:tc>
                <a:tc>
                  <a:txBody>
                    <a:bodyPr/>
                    <a:lstStyle/>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lang="en-GB" sz="1000" dirty="0" smtClean="0">
                          <a:latin typeface="Century Gothic"/>
                          <a:ea typeface="Century Gothic"/>
                          <a:cs typeface="Century Gothic"/>
                          <a:sym typeface="Century Gothic"/>
                        </a:rPr>
                        <a:t>Elmer</a:t>
                      </a:r>
                      <a:endParaRPr lang="en-GB" sz="1000" u="none" strike="noStrike" cap="none" dirty="0" smtClean="0">
                        <a:latin typeface="Century Gothic"/>
                        <a:ea typeface="Century Gothic"/>
                        <a:cs typeface="Century Gothic"/>
                        <a:sym typeface="Century Gothic"/>
                      </a:endParaRPr>
                    </a:p>
                    <a:p>
                      <a:pPr marL="0" marR="0" lvl="0" indent="0" algn="l" rtl="0">
                        <a:lnSpc>
                          <a:spcPct val="107000"/>
                        </a:lnSpc>
                        <a:spcBef>
                          <a:spcPts val="0"/>
                        </a:spcBef>
                        <a:spcAft>
                          <a:spcPts val="0"/>
                        </a:spcAft>
                        <a:buNone/>
                      </a:pPr>
                      <a:r>
                        <a:rPr lang="en-GB" sz="1000" u="none" strike="noStrike" cap="none" dirty="0" smtClean="0">
                          <a:latin typeface="Century Gothic"/>
                          <a:ea typeface="Century Gothic"/>
                          <a:cs typeface="Century Gothic"/>
                          <a:sym typeface="Century Gothic"/>
                        </a:rPr>
                        <a:t>We’re </a:t>
                      </a:r>
                      <a:r>
                        <a:rPr lang="en-GB" sz="1000" u="none" strike="noStrike" cap="none" dirty="0">
                          <a:latin typeface="Century Gothic"/>
                          <a:ea typeface="Century Gothic"/>
                          <a:cs typeface="Century Gothic"/>
                          <a:sym typeface="Century Gothic"/>
                        </a:rPr>
                        <a:t>Going On A Bear </a:t>
                      </a:r>
                      <a:r>
                        <a:rPr lang="en-GB" sz="1000" u="none" strike="noStrike" cap="none" dirty="0" smtClean="0">
                          <a:latin typeface="Century Gothic"/>
                          <a:ea typeface="Century Gothic"/>
                          <a:cs typeface="Century Gothic"/>
                          <a:sym typeface="Century Gothic"/>
                        </a:rPr>
                        <a:t>Hunt</a:t>
                      </a:r>
                      <a:endParaRPr dirty="0"/>
                    </a:p>
                  </a:txBody>
                  <a:tcPr marL="41650" marR="41650" marT="0" marB="0"/>
                </a:tc>
              </a:tr>
              <a:tr h="539250">
                <a:tc vMerge="1">
                  <a:txBody>
                    <a:bodyPr/>
                    <a:lstStyle/>
                    <a:p>
                      <a:endParaRPr lang="en-US"/>
                    </a:p>
                  </a:txBody>
                  <a:tcPr/>
                </a:tc>
                <a:tc>
                  <a:txBody>
                    <a:bodyPr/>
                    <a:lstStyle/>
                    <a:p>
                      <a:pPr marL="0" marR="0" lvl="0" indent="0" algn="l" rtl="0">
                        <a:lnSpc>
                          <a:spcPct val="107000"/>
                        </a:lnSpc>
                        <a:spcBef>
                          <a:spcPts val="0"/>
                        </a:spcBef>
                        <a:spcAft>
                          <a:spcPts val="0"/>
                        </a:spcAft>
                        <a:buNone/>
                      </a:pPr>
                      <a:r>
                        <a:rPr lang="en-GB" sz="1000" u="none" strike="noStrike" cap="none">
                          <a:latin typeface="Century Gothic"/>
                          <a:ea typeface="Century Gothic"/>
                          <a:cs typeface="Century Gothic"/>
                          <a:sym typeface="Century Gothic"/>
                        </a:rPr>
                        <a:t>Main themes: </a:t>
                      </a:r>
                      <a:endParaRPr/>
                    </a:p>
                    <a:p>
                      <a:pPr marL="0" marR="0" lvl="0" indent="0" algn="l" rtl="0">
                        <a:lnSpc>
                          <a:spcPct val="107000"/>
                        </a:lnSpc>
                        <a:spcBef>
                          <a:spcPts val="0"/>
                        </a:spcBef>
                        <a:spcAft>
                          <a:spcPts val="0"/>
                        </a:spcAft>
                        <a:buNone/>
                      </a:pPr>
                      <a:r>
                        <a:rPr lang="en-GB" sz="1000" u="none" strike="noStrike" cap="none">
                          <a:latin typeface="Century Gothic"/>
                          <a:ea typeface="Century Gothic"/>
                          <a:cs typeface="Century Gothic"/>
                          <a:sym typeface="Century Gothic"/>
                        </a:rPr>
                        <a:t> </a:t>
                      </a:r>
                      <a:endParaRPr sz="1000" u="none" strike="noStrike" cap="none">
                        <a:latin typeface="Century Gothic"/>
                        <a:ea typeface="Century Gothic"/>
                        <a:cs typeface="Century Gothic"/>
                        <a:sym typeface="Century Gothic"/>
                      </a:endParaRPr>
                    </a:p>
                  </a:txBody>
                  <a:tcPr marL="41650" marR="41650" marT="0" marB="0"/>
                </a:tc>
                <a:tc>
                  <a:txBody>
                    <a:bodyPr/>
                    <a:lstStyle/>
                    <a:p>
                      <a:pPr marL="0" marR="0" lvl="0" indent="0" algn="l" rtl="0">
                        <a:lnSpc>
                          <a:spcPct val="107000"/>
                        </a:lnSpc>
                        <a:spcBef>
                          <a:spcPts val="0"/>
                        </a:spcBef>
                        <a:spcAft>
                          <a:spcPts val="0"/>
                        </a:spcAft>
                        <a:buNone/>
                      </a:pPr>
                      <a:r>
                        <a:rPr lang="en-GB" sz="1000" u="none" strike="noStrike" cap="none">
                          <a:latin typeface="Century Gothic"/>
                          <a:ea typeface="Century Gothic"/>
                          <a:cs typeface="Century Gothic"/>
                          <a:sym typeface="Century Gothic"/>
                        </a:rPr>
                        <a:t>Self-confidence, families, home life and self-care skills.</a:t>
                      </a:r>
                      <a:endParaRPr sz="1000" u="none" strike="noStrike" cap="none">
                        <a:latin typeface="Century Gothic"/>
                        <a:ea typeface="Century Gothic"/>
                        <a:cs typeface="Century Gothic"/>
                        <a:sym typeface="Century Gothic"/>
                      </a:endParaRPr>
                    </a:p>
                  </a:txBody>
                  <a:tcPr marL="41650" marR="41650" marT="0" marB="0"/>
                </a:tc>
                <a:tc>
                  <a:txBody>
                    <a:bodyPr/>
                    <a:lstStyle/>
                    <a:p>
                      <a:pPr marL="0" marR="0" lvl="0" indent="0" algn="l" rtl="0">
                        <a:lnSpc>
                          <a:spcPct val="107000"/>
                        </a:lnSpc>
                        <a:spcBef>
                          <a:spcPts val="0"/>
                        </a:spcBef>
                        <a:spcAft>
                          <a:spcPts val="0"/>
                        </a:spcAft>
                        <a:buNone/>
                      </a:pPr>
                      <a:r>
                        <a:rPr lang="en-GB" sz="1000" u="none" strike="noStrike" cap="none">
                          <a:latin typeface="Century Gothic"/>
                          <a:ea typeface="Century Gothic"/>
                          <a:cs typeface="Century Gothic"/>
                          <a:sym typeface="Century Gothic"/>
                        </a:rPr>
                        <a:t>Main themes: </a:t>
                      </a:r>
                      <a:endParaRPr/>
                    </a:p>
                    <a:p>
                      <a:pPr marL="0" marR="0" lvl="0" indent="0" algn="l" rtl="0">
                        <a:lnSpc>
                          <a:spcPct val="107000"/>
                        </a:lnSpc>
                        <a:spcBef>
                          <a:spcPts val="0"/>
                        </a:spcBef>
                        <a:spcAft>
                          <a:spcPts val="0"/>
                        </a:spcAft>
                        <a:buNone/>
                      </a:pPr>
                      <a:r>
                        <a:rPr lang="en-GB" sz="1000" u="none" strike="noStrike" cap="none">
                          <a:latin typeface="Century Gothic"/>
                          <a:ea typeface="Century Gothic"/>
                          <a:cs typeface="Century Gothic"/>
                          <a:sym typeface="Century Gothic"/>
                        </a:rPr>
                        <a:t> </a:t>
                      </a:r>
                      <a:endParaRPr sz="1000" u="none" strike="noStrike" cap="none">
                        <a:latin typeface="Century Gothic"/>
                        <a:ea typeface="Century Gothic"/>
                        <a:cs typeface="Century Gothic"/>
                        <a:sym typeface="Century Gothic"/>
                      </a:endParaRPr>
                    </a:p>
                  </a:txBody>
                  <a:tcPr marL="41650" marR="41650" marT="0" marB="0"/>
                </a:tc>
                <a:tc>
                  <a:txBody>
                    <a:bodyPr/>
                    <a:lstStyle/>
                    <a:p>
                      <a:pPr marL="0" marR="0" lvl="0" indent="0" algn="l" rtl="0">
                        <a:lnSpc>
                          <a:spcPct val="107000"/>
                        </a:lnSpc>
                        <a:spcBef>
                          <a:spcPts val="0"/>
                        </a:spcBef>
                        <a:spcAft>
                          <a:spcPts val="0"/>
                        </a:spcAft>
                        <a:buNone/>
                      </a:pPr>
                      <a:r>
                        <a:rPr lang="en-GB" sz="1000" u="none" strike="noStrike" cap="none">
                          <a:latin typeface="Century Gothic"/>
                          <a:ea typeface="Century Gothic"/>
                          <a:cs typeface="Century Gothic"/>
                          <a:sym typeface="Century Gothic"/>
                        </a:rPr>
                        <a:t>Animals and habitats</a:t>
                      </a:r>
                      <a:endParaRPr sz="1000" u="none" strike="noStrike" cap="none">
                        <a:latin typeface="Century Gothic"/>
                        <a:ea typeface="Century Gothic"/>
                        <a:cs typeface="Century Gothic"/>
                        <a:sym typeface="Century Gothic"/>
                      </a:endParaRPr>
                    </a:p>
                  </a:txBody>
                  <a:tcPr marL="41650" marR="41650" marT="0" marB="0"/>
                </a:tc>
                <a:tc>
                  <a:txBody>
                    <a:bodyPr/>
                    <a:lstStyle/>
                    <a:p>
                      <a:pPr marL="0" marR="0" lvl="0" indent="0" algn="l" rtl="0">
                        <a:lnSpc>
                          <a:spcPct val="107000"/>
                        </a:lnSpc>
                        <a:spcBef>
                          <a:spcPts val="0"/>
                        </a:spcBef>
                        <a:spcAft>
                          <a:spcPts val="0"/>
                        </a:spcAft>
                        <a:buNone/>
                      </a:pPr>
                      <a:r>
                        <a:rPr lang="en-GB" sz="1000" u="none" strike="noStrike" cap="none">
                          <a:latin typeface="Century Gothic"/>
                          <a:ea typeface="Century Gothic"/>
                          <a:cs typeface="Century Gothic"/>
                          <a:sym typeface="Century Gothic"/>
                        </a:rPr>
                        <a:t>Main themes: </a:t>
                      </a:r>
                      <a:endParaRPr/>
                    </a:p>
                    <a:p>
                      <a:pPr marL="0" marR="0" lvl="0" indent="0" algn="l" rtl="0">
                        <a:lnSpc>
                          <a:spcPct val="107000"/>
                        </a:lnSpc>
                        <a:spcBef>
                          <a:spcPts val="0"/>
                        </a:spcBef>
                        <a:spcAft>
                          <a:spcPts val="0"/>
                        </a:spcAft>
                        <a:buNone/>
                      </a:pPr>
                      <a:r>
                        <a:rPr lang="en-GB" sz="1000" u="none" strike="noStrike" cap="none">
                          <a:latin typeface="Century Gothic"/>
                          <a:ea typeface="Century Gothic"/>
                          <a:cs typeface="Century Gothic"/>
                          <a:sym typeface="Century Gothic"/>
                        </a:rPr>
                        <a:t> </a:t>
                      </a:r>
                      <a:endParaRPr sz="1000" u="none" strike="noStrike" cap="none">
                        <a:latin typeface="Century Gothic"/>
                        <a:ea typeface="Century Gothic"/>
                        <a:cs typeface="Century Gothic"/>
                        <a:sym typeface="Century Gothic"/>
                      </a:endParaRPr>
                    </a:p>
                  </a:txBody>
                  <a:tcPr marL="41650" marR="41650" marT="0" marB="0"/>
                </a:tc>
                <a:tc>
                  <a:txBody>
                    <a:bodyPr/>
                    <a:lstStyle/>
                    <a:p>
                      <a:pPr marL="0" marR="0" lvl="0" indent="0" algn="l" rtl="0">
                        <a:lnSpc>
                          <a:spcPct val="107000"/>
                        </a:lnSpc>
                        <a:spcBef>
                          <a:spcPts val="0"/>
                        </a:spcBef>
                        <a:spcAft>
                          <a:spcPts val="0"/>
                        </a:spcAft>
                        <a:buNone/>
                      </a:pPr>
                      <a:r>
                        <a:rPr lang="en-GB" sz="1000" u="none" strike="noStrike" cap="none">
                          <a:latin typeface="Century Gothic"/>
                          <a:ea typeface="Century Gothic"/>
                          <a:cs typeface="Century Gothic"/>
                          <a:sym typeface="Century Gothic"/>
                        </a:rPr>
                        <a:t>Natural art, sensory play and making marks using a variety of equipment / materials</a:t>
                      </a:r>
                      <a:endParaRPr sz="1000" u="none" strike="noStrike" cap="none">
                        <a:latin typeface="Century Gothic"/>
                        <a:ea typeface="Century Gothic"/>
                        <a:cs typeface="Century Gothic"/>
                        <a:sym typeface="Century Gothic"/>
                      </a:endParaRPr>
                    </a:p>
                  </a:txBody>
                  <a:tcPr marL="41650" marR="41650" marT="0" marB="0"/>
                </a:tc>
              </a:tr>
              <a:tr h="263975">
                <a:tc rowSpan="3">
                  <a:txBody>
                    <a:bodyPr/>
                    <a:lstStyle/>
                    <a:p>
                      <a:pPr marL="0" marR="0" lvl="0" indent="0" algn="ctr" rtl="0">
                        <a:lnSpc>
                          <a:spcPct val="107000"/>
                        </a:lnSpc>
                        <a:spcBef>
                          <a:spcPts val="0"/>
                        </a:spcBef>
                        <a:spcAft>
                          <a:spcPts val="0"/>
                        </a:spcAft>
                        <a:buNone/>
                      </a:pPr>
                      <a:r>
                        <a:rPr lang="en-GB" sz="1000" u="none" strike="noStrike" cap="none">
                          <a:latin typeface="Century Gothic"/>
                          <a:ea typeface="Century Gothic"/>
                          <a:cs typeface="Century Gothic"/>
                          <a:sym typeface="Century Gothic"/>
                        </a:rPr>
                        <a:t>Acorns</a:t>
                      </a:r>
                      <a:endParaRPr/>
                    </a:p>
                    <a:p>
                      <a:pPr marL="0" marR="0" lvl="0" indent="0" algn="ctr" rtl="0">
                        <a:lnSpc>
                          <a:spcPct val="107000"/>
                        </a:lnSpc>
                        <a:spcBef>
                          <a:spcPts val="0"/>
                        </a:spcBef>
                        <a:spcAft>
                          <a:spcPts val="0"/>
                        </a:spcAft>
                        <a:buNone/>
                      </a:pPr>
                      <a:r>
                        <a:rPr lang="en-GB" sz="1000" u="none" strike="noStrike" cap="none">
                          <a:latin typeface="Century Gothic"/>
                          <a:ea typeface="Century Gothic"/>
                          <a:cs typeface="Century Gothic"/>
                          <a:sym typeface="Century Gothic"/>
                        </a:rPr>
                        <a:t> </a:t>
                      </a:r>
                      <a:endParaRPr/>
                    </a:p>
                    <a:p>
                      <a:pPr marL="0" marR="0" lvl="0" indent="0" algn="ctr" rtl="0">
                        <a:lnSpc>
                          <a:spcPct val="107000"/>
                        </a:lnSpc>
                        <a:spcBef>
                          <a:spcPts val="0"/>
                        </a:spcBef>
                        <a:spcAft>
                          <a:spcPts val="0"/>
                        </a:spcAft>
                        <a:buNone/>
                      </a:pPr>
                      <a:r>
                        <a:rPr lang="en-GB" sz="1000" u="none" strike="noStrike" cap="none">
                          <a:latin typeface="Century Gothic"/>
                          <a:ea typeface="Century Gothic"/>
                          <a:cs typeface="Century Gothic"/>
                          <a:sym typeface="Century Gothic"/>
                        </a:rPr>
                        <a:t>3 year olds</a:t>
                      </a:r>
                      <a:endParaRPr sz="1000" u="none" strike="noStrike" cap="none">
                        <a:latin typeface="Century Gothic"/>
                        <a:ea typeface="Century Gothic"/>
                        <a:cs typeface="Century Gothic"/>
                        <a:sym typeface="Century Gothic"/>
                      </a:endParaRPr>
                    </a:p>
                  </a:txBody>
                  <a:tcPr marL="41650" marR="41650" marT="0" marB="0" anchor="ctr"/>
                </a:tc>
                <a:tc>
                  <a:txBody>
                    <a:bodyPr/>
                    <a:lstStyle/>
                    <a:p>
                      <a:pPr marL="0" marR="0" lvl="0" indent="0" algn="l" rtl="0">
                        <a:lnSpc>
                          <a:spcPct val="107000"/>
                        </a:lnSpc>
                        <a:spcBef>
                          <a:spcPts val="0"/>
                        </a:spcBef>
                        <a:spcAft>
                          <a:spcPts val="0"/>
                        </a:spcAft>
                        <a:buNone/>
                      </a:pPr>
                      <a:r>
                        <a:rPr lang="en-GB" sz="1000" u="none" strike="noStrike" cap="none">
                          <a:latin typeface="Century Gothic"/>
                          <a:ea typeface="Century Gothic"/>
                          <a:cs typeface="Century Gothic"/>
                          <a:sym typeface="Century Gothic"/>
                        </a:rPr>
                        <a:t>Question: </a:t>
                      </a:r>
                      <a:endParaRPr sz="1000" u="none" strike="noStrike" cap="none">
                        <a:latin typeface="Century Gothic"/>
                        <a:ea typeface="Century Gothic"/>
                        <a:cs typeface="Century Gothic"/>
                        <a:sym typeface="Century Gothic"/>
                      </a:endParaRPr>
                    </a:p>
                  </a:txBody>
                  <a:tcPr marL="41650" marR="41650" marT="0" marB="0"/>
                </a:tc>
                <a:tc>
                  <a:txBody>
                    <a:bodyPr/>
                    <a:lstStyle/>
                    <a:p>
                      <a:pPr marL="0" marR="0" lvl="0" indent="0" algn="l" rtl="0">
                        <a:lnSpc>
                          <a:spcPct val="107000"/>
                        </a:lnSpc>
                        <a:spcBef>
                          <a:spcPts val="0"/>
                        </a:spcBef>
                        <a:spcAft>
                          <a:spcPts val="0"/>
                        </a:spcAft>
                        <a:buNone/>
                      </a:pPr>
                      <a:r>
                        <a:rPr lang="en-GB" sz="1000" u="none" strike="noStrike" cap="none">
                          <a:latin typeface="Century Gothic"/>
                          <a:ea typeface="Century Gothic"/>
                          <a:cs typeface="Century Gothic"/>
                          <a:sym typeface="Century Gothic"/>
                        </a:rPr>
                        <a:t>What Happens In My World?</a:t>
                      </a:r>
                      <a:endParaRPr sz="1000" u="none" strike="noStrike" cap="none">
                        <a:latin typeface="Century Gothic"/>
                        <a:ea typeface="Century Gothic"/>
                        <a:cs typeface="Century Gothic"/>
                        <a:sym typeface="Century Gothic"/>
                      </a:endParaRPr>
                    </a:p>
                  </a:txBody>
                  <a:tcPr marL="41650" marR="41650" marT="0" marB="0"/>
                </a:tc>
                <a:tc>
                  <a:txBody>
                    <a:bodyPr/>
                    <a:lstStyle/>
                    <a:p>
                      <a:pPr marL="0" marR="0" lvl="0" indent="0" algn="l" rtl="0">
                        <a:lnSpc>
                          <a:spcPct val="107000"/>
                        </a:lnSpc>
                        <a:spcBef>
                          <a:spcPts val="0"/>
                        </a:spcBef>
                        <a:spcAft>
                          <a:spcPts val="0"/>
                        </a:spcAft>
                        <a:buNone/>
                      </a:pPr>
                      <a:r>
                        <a:rPr lang="en-GB" sz="1000" u="none" strike="noStrike" cap="none">
                          <a:latin typeface="Century Gothic"/>
                          <a:ea typeface="Century Gothic"/>
                          <a:cs typeface="Century Gothic"/>
                          <a:sym typeface="Century Gothic"/>
                        </a:rPr>
                        <a:t>Question: </a:t>
                      </a:r>
                      <a:endParaRPr sz="1000" u="none" strike="noStrike" cap="none">
                        <a:latin typeface="Century Gothic"/>
                        <a:ea typeface="Century Gothic"/>
                        <a:cs typeface="Century Gothic"/>
                        <a:sym typeface="Century Gothic"/>
                      </a:endParaRPr>
                    </a:p>
                  </a:txBody>
                  <a:tcPr marL="41650" marR="41650" marT="0" marB="0"/>
                </a:tc>
                <a:tc>
                  <a:txBody>
                    <a:bodyPr/>
                    <a:lstStyle/>
                    <a:p>
                      <a:pPr marL="0" marR="0" lvl="0" indent="0" algn="l" rtl="0">
                        <a:lnSpc>
                          <a:spcPct val="107000"/>
                        </a:lnSpc>
                        <a:spcBef>
                          <a:spcPts val="0"/>
                        </a:spcBef>
                        <a:spcAft>
                          <a:spcPts val="0"/>
                        </a:spcAft>
                        <a:buNone/>
                      </a:pPr>
                      <a:r>
                        <a:rPr lang="en-GB" sz="1000" u="none" strike="noStrike" cap="none">
                          <a:latin typeface="Century Gothic"/>
                          <a:ea typeface="Century Gothic"/>
                          <a:cs typeface="Century Gothic"/>
                          <a:sym typeface="Century Gothic"/>
                        </a:rPr>
                        <a:t>Where Do Things Come From?</a:t>
                      </a:r>
                      <a:endParaRPr sz="1000" u="none" strike="noStrike" cap="none">
                        <a:latin typeface="Century Gothic"/>
                        <a:ea typeface="Century Gothic"/>
                        <a:cs typeface="Century Gothic"/>
                        <a:sym typeface="Century Gothic"/>
                      </a:endParaRPr>
                    </a:p>
                  </a:txBody>
                  <a:tcPr marL="41650" marR="41650" marT="0" marB="0"/>
                </a:tc>
                <a:tc>
                  <a:txBody>
                    <a:bodyPr/>
                    <a:lstStyle/>
                    <a:p>
                      <a:pPr marL="0" marR="0" lvl="0" indent="0" algn="l" rtl="0">
                        <a:lnSpc>
                          <a:spcPct val="107000"/>
                        </a:lnSpc>
                        <a:spcBef>
                          <a:spcPts val="0"/>
                        </a:spcBef>
                        <a:spcAft>
                          <a:spcPts val="0"/>
                        </a:spcAft>
                        <a:buNone/>
                      </a:pPr>
                      <a:r>
                        <a:rPr lang="en-GB" sz="1000" u="none" strike="noStrike" cap="none">
                          <a:latin typeface="Century Gothic"/>
                          <a:ea typeface="Century Gothic"/>
                          <a:cs typeface="Century Gothic"/>
                          <a:sym typeface="Century Gothic"/>
                        </a:rPr>
                        <a:t>Question: </a:t>
                      </a:r>
                      <a:endParaRPr sz="1000" u="none" strike="noStrike" cap="none">
                        <a:latin typeface="Century Gothic"/>
                        <a:ea typeface="Century Gothic"/>
                        <a:cs typeface="Century Gothic"/>
                        <a:sym typeface="Century Gothic"/>
                      </a:endParaRPr>
                    </a:p>
                  </a:txBody>
                  <a:tcPr marL="41650" marR="41650" marT="0" marB="0"/>
                </a:tc>
                <a:tc>
                  <a:txBody>
                    <a:bodyPr/>
                    <a:lstStyle/>
                    <a:p>
                      <a:pPr marL="0" marR="0" lvl="0" indent="0" algn="l" rtl="0">
                        <a:lnSpc>
                          <a:spcPct val="107000"/>
                        </a:lnSpc>
                        <a:spcBef>
                          <a:spcPts val="0"/>
                        </a:spcBef>
                        <a:spcAft>
                          <a:spcPts val="0"/>
                        </a:spcAft>
                        <a:buNone/>
                      </a:pPr>
                      <a:r>
                        <a:rPr lang="en-GB" sz="1000" u="none" strike="noStrike" cap="none">
                          <a:latin typeface="Century Gothic"/>
                          <a:ea typeface="Century Gothic"/>
                          <a:cs typeface="Century Gothic"/>
                          <a:sym typeface="Century Gothic"/>
                        </a:rPr>
                        <a:t>What Makes Me Unique?</a:t>
                      </a:r>
                      <a:endParaRPr sz="1000" u="none" strike="noStrike" cap="none">
                        <a:latin typeface="Century Gothic"/>
                        <a:ea typeface="Century Gothic"/>
                        <a:cs typeface="Century Gothic"/>
                        <a:sym typeface="Century Gothic"/>
                      </a:endParaRPr>
                    </a:p>
                  </a:txBody>
                  <a:tcPr marL="41650" marR="41650" marT="0" marB="0"/>
                </a:tc>
              </a:tr>
              <a:tr h="503775">
                <a:tc vMerge="1">
                  <a:txBody>
                    <a:bodyPr/>
                    <a:lstStyle/>
                    <a:p>
                      <a:endParaRPr lang="en-US"/>
                    </a:p>
                  </a:txBody>
                  <a:tcPr/>
                </a:tc>
                <a:tc>
                  <a:txBody>
                    <a:bodyPr/>
                    <a:lstStyle/>
                    <a:p>
                      <a:pPr marL="0" marR="0" lvl="0" indent="0" algn="l" rtl="0">
                        <a:lnSpc>
                          <a:spcPct val="107000"/>
                        </a:lnSpc>
                        <a:spcBef>
                          <a:spcPts val="0"/>
                        </a:spcBef>
                        <a:spcAft>
                          <a:spcPts val="0"/>
                        </a:spcAft>
                        <a:buNone/>
                      </a:pPr>
                      <a:r>
                        <a:rPr lang="en-GB" sz="1000" u="none" strike="noStrike" cap="none">
                          <a:latin typeface="Century Gothic"/>
                          <a:ea typeface="Century Gothic"/>
                          <a:cs typeface="Century Gothic"/>
                          <a:sym typeface="Century Gothic"/>
                        </a:rPr>
                        <a:t>Talk For Writing Books:</a:t>
                      </a:r>
                      <a:endParaRPr sz="1000" u="none" strike="noStrike" cap="none">
                        <a:latin typeface="Century Gothic"/>
                        <a:ea typeface="Century Gothic"/>
                        <a:cs typeface="Century Gothic"/>
                        <a:sym typeface="Century Gothic"/>
                      </a:endParaRPr>
                    </a:p>
                  </a:txBody>
                  <a:tcPr marL="41650" marR="41650" marT="0" marB="0"/>
                </a:tc>
                <a:tc>
                  <a:txBody>
                    <a:bodyPr/>
                    <a:lstStyle/>
                    <a:p>
                      <a:pPr marL="0" marR="0" lvl="0" indent="0" algn="l" rtl="0">
                        <a:lnSpc>
                          <a:spcPct val="107000"/>
                        </a:lnSpc>
                        <a:spcBef>
                          <a:spcPts val="0"/>
                        </a:spcBef>
                        <a:spcAft>
                          <a:spcPts val="0"/>
                        </a:spcAft>
                        <a:buNone/>
                      </a:pPr>
                      <a:r>
                        <a:rPr lang="en-GB" sz="1000" u="none" strike="noStrike" cap="none" dirty="0" smtClean="0">
                          <a:latin typeface="Century Gothic"/>
                          <a:ea typeface="Century Gothic"/>
                          <a:cs typeface="Century Gothic"/>
                          <a:sym typeface="Century Gothic"/>
                        </a:rPr>
                        <a:t>The Gruffalo</a:t>
                      </a:r>
                    </a:p>
                    <a:p>
                      <a:pPr marL="0" marR="0" lvl="0" indent="0" algn="l" rtl="0">
                        <a:lnSpc>
                          <a:spcPct val="107000"/>
                        </a:lnSpc>
                        <a:spcBef>
                          <a:spcPts val="0"/>
                        </a:spcBef>
                        <a:spcAft>
                          <a:spcPts val="0"/>
                        </a:spcAft>
                        <a:buNone/>
                      </a:pPr>
                      <a:r>
                        <a:rPr lang="en-GB" sz="1000" u="none" strike="noStrike" cap="none" dirty="0" smtClean="0">
                          <a:latin typeface="Century Gothic"/>
                          <a:sym typeface="Century Gothic"/>
                        </a:rPr>
                        <a:t>Goldilocks</a:t>
                      </a:r>
                      <a:r>
                        <a:rPr lang="en-GB" sz="1000" u="none" strike="noStrike" cap="none" baseline="0" dirty="0" smtClean="0">
                          <a:latin typeface="Century Gothic"/>
                          <a:sym typeface="Century Gothic"/>
                        </a:rPr>
                        <a:t> and the 3 bears</a:t>
                      </a:r>
                      <a:endParaRPr dirty="0"/>
                    </a:p>
                  </a:txBody>
                  <a:tcPr marL="41650" marR="41650" marT="0" marB="0"/>
                </a:tc>
                <a:tc>
                  <a:txBody>
                    <a:bodyPr/>
                    <a:lstStyle/>
                    <a:p>
                      <a:pPr marL="0" marR="0" lvl="0" indent="0" algn="l" rtl="0">
                        <a:lnSpc>
                          <a:spcPct val="107000"/>
                        </a:lnSpc>
                        <a:spcBef>
                          <a:spcPts val="0"/>
                        </a:spcBef>
                        <a:spcAft>
                          <a:spcPts val="0"/>
                        </a:spcAft>
                        <a:buNone/>
                      </a:pPr>
                      <a:r>
                        <a:rPr lang="en-GB" sz="1000" u="none" strike="noStrike" cap="none">
                          <a:latin typeface="Century Gothic"/>
                          <a:ea typeface="Century Gothic"/>
                          <a:cs typeface="Century Gothic"/>
                          <a:sym typeface="Century Gothic"/>
                        </a:rPr>
                        <a:t>Talk For Writing Books:</a:t>
                      </a:r>
                      <a:endParaRPr sz="1000" u="none" strike="noStrike" cap="none">
                        <a:latin typeface="Century Gothic"/>
                        <a:ea typeface="Century Gothic"/>
                        <a:cs typeface="Century Gothic"/>
                        <a:sym typeface="Century Gothic"/>
                      </a:endParaRPr>
                    </a:p>
                  </a:txBody>
                  <a:tcPr marL="41650" marR="41650" marT="0" marB="0"/>
                </a:tc>
                <a:tc>
                  <a:txBody>
                    <a:bodyPr/>
                    <a:lstStyle/>
                    <a:p>
                      <a:pPr marL="0" marR="0" lvl="0" indent="0" algn="l" rtl="0">
                        <a:lnSpc>
                          <a:spcPct val="107000"/>
                        </a:lnSpc>
                        <a:spcBef>
                          <a:spcPts val="0"/>
                        </a:spcBef>
                        <a:spcAft>
                          <a:spcPts val="0"/>
                        </a:spcAft>
                        <a:buNone/>
                      </a:pPr>
                      <a:r>
                        <a:rPr lang="en-GB" sz="1000">
                          <a:latin typeface="Century Gothic"/>
                          <a:ea typeface="Century Gothic"/>
                          <a:cs typeface="Century Gothic"/>
                          <a:sym typeface="Century Gothic"/>
                        </a:rPr>
                        <a:t>The Tiny Terrified Tiger (adaptation of Monkey Puzzle)</a:t>
                      </a:r>
                      <a:endParaRPr sz="1000">
                        <a:latin typeface="Century Gothic"/>
                        <a:ea typeface="Century Gothic"/>
                        <a:cs typeface="Century Gothic"/>
                        <a:sym typeface="Century Gothic"/>
                      </a:endParaRPr>
                    </a:p>
                    <a:p>
                      <a:pPr marL="0" marR="0" lvl="0" indent="0" algn="l" rtl="0">
                        <a:lnSpc>
                          <a:spcPct val="107000"/>
                        </a:lnSpc>
                        <a:spcBef>
                          <a:spcPts val="0"/>
                        </a:spcBef>
                        <a:spcAft>
                          <a:spcPts val="0"/>
                        </a:spcAft>
                        <a:buNone/>
                      </a:pPr>
                      <a:r>
                        <a:rPr lang="en-GB" sz="1000" u="none" strike="noStrike" cap="none">
                          <a:latin typeface="Century Gothic"/>
                          <a:ea typeface="Century Gothic"/>
                          <a:cs typeface="Century Gothic"/>
                          <a:sym typeface="Century Gothic"/>
                        </a:rPr>
                        <a:t>The Chinese Zodiac Story</a:t>
                      </a:r>
                      <a:endParaRPr sz="1000" u="none" strike="noStrike" cap="none">
                        <a:latin typeface="Century Gothic"/>
                        <a:ea typeface="Century Gothic"/>
                        <a:cs typeface="Century Gothic"/>
                        <a:sym typeface="Century Gothic"/>
                      </a:endParaRPr>
                    </a:p>
                    <a:p>
                      <a:pPr marL="0" marR="0" lvl="0" indent="0" algn="l" rtl="0">
                        <a:lnSpc>
                          <a:spcPct val="107000"/>
                        </a:lnSpc>
                        <a:spcBef>
                          <a:spcPts val="0"/>
                        </a:spcBef>
                        <a:spcAft>
                          <a:spcPts val="0"/>
                        </a:spcAft>
                        <a:buNone/>
                      </a:pPr>
                      <a:r>
                        <a:rPr lang="en-GB" sz="1000" u="none" strike="noStrike" cap="none">
                          <a:latin typeface="Century Gothic"/>
                          <a:ea typeface="Century Gothic"/>
                          <a:cs typeface="Century Gothic"/>
                          <a:sym typeface="Century Gothic"/>
                        </a:rPr>
                        <a:t>Super Tato</a:t>
                      </a:r>
                      <a:endParaRPr sz="1000" u="none" strike="noStrike" cap="none">
                        <a:latin typeface="Century Gothic"/>
                        <a:ea typeface="Century Gothic"/>
                        <a:cs typeface="Century Gothic"/>
                        <a:sym typeface="Century Gothic"/>
                      </a:endParaRPr>
                    </a:p>
                  </a:txBody>
                  <a:tcPr marL="41650" marR="41650" marT="0" marB="0"/>
                </a:tc>
                <a:tc>
                  <a:txBody>
                    <a:bodyPr/>
                    <a:lstStyle/>
                    <a:p>
                      <a:pPr marL="0" marR="0" lvl="0" indent="0" algn="l" rtl="0">
                        <a:lnSpc>
                          <a:spcPct val="107000"/>
                        </a:lnSpc>
                        <a:spcBef>
                          <a:spcPts val="0"/>
                        </a:spcBef>
                        <a:spcAft>
                          <a:spcPts val="0"/>
                        </a:spcAft>
                        <a:buNone/>
                      </a:pPr>
                      <a:r>
                        <a:rPr lang="en-GB" sz="1000" u="none" strike="noStrike" cap="none">
                          <a:latin typeface="Century Gothic"/>
                          <a:ea typeface="Century Gothic"/>
                          <a:cs typeface="Century Gothic"/>
                          <a:sym typeface="Century Gothic"/>
                        </a:rPr>
                        <a:t>Talk For Writing Books:</a:t>
                      </a:r>
                      <a:endParaRPr sz="1000" u="none" strike="noStrike" cap="none">
                        <a:latin typeface="Century Gothic"/>
                        <a:ea typeface="Century Gothic"/>
                        <a:cs typeface="Century Gothic"/>
                        <a:sym typeface="Century Gothic"/>
                      </a:endParaRPr>
                    </a:p>
                  </a:txBody>
                  <a:tcPr marL="41650" marR="41650" marT="0" marB="0"/>
                </a:tc>
                <a:tc>
                  <a:txBody>
                    <a:bodyPr/>
                    <a:lstStyle/>
                    <a:p>
                      <a:pPr marL="0" marR="0" lvl="0" indent="0" algn="l" rtl="0">
                        <a:lnSpc>
                          <a:spcPct val="107000"/>
                        </a:lnSpc>
                        <a:spcBef>
                          <a:spcPts val="0"/>
                        </a:spcBef>
                        <a:spcAft>
                          <a:spcPts val="0"/>
                        </a:spcAft>
                        <a:buNone/>
                      </a:pPr>
                      <a:r>
                        <a:rPr lang="en-GB" sz="1000" u="none" strike="noStrike" cap="none">
                          <a:latin typeface="Century Gothic"/>
                          <a:ea typeface="Century Gothic"/>
                          <a:cs typeface="Century Gothic"/>
                          <a:sym typeface="Century Gothic"/>
                        </a:rPr>
                        <a:t>The Colour Monster</a:t>
                      </a:r>
                      <a:endParaRPr/>
                    </a:p>
                    <a:p>
                      <a:pPr marL="0" marR="0" lvl="0" indent="0" algn="l" rtl="0">
                        <a:lnSpc>
                          <a:spcPct val="107000"/>
                        </a:lnSpc>
                        <a:spcBef>
                          <a:spcPts val="0"/>
                        </a:spcBef>
                        <a:spcAft>
                          <a:spcPts val="0"/>
                        </a:spcAft>
                        <a:buNone/>
                      </a:pPr>
                      <a:r>
                        <a:rPr lang="en-GB" sz="1000" u="none" strike="noStrike" cap="none">
                          <a:latin typeface="Century Gothic"/>
                          <a:ea typeface="Century Gothic"/>
                          <a:cs typeface="Century Gothic"/>
                          <a:sym typeface="Century Gothic"/>
                        </a:rPr>
                        <a:t>And Tango Makes Three</a:t>
                      </a:r>
                      <a:endParaRPr sz="1000" u="none" strike="noStrike" cap="none">
                        <a:latin typeface="Century Gothic"/>
                        <a:ea typeface="Century Gothic"/>
                        <a:cs typeface="Century Gothic"/>
                        <a:sym typeface="Century Gothic"/>
                      </a:endParaRPr>
                    </a:p>
                  </a:txBody>
                  <a:tcPr marL="41650" marR="41650" marT="0" marB="0"/>
                </a:tc>
              </a:tr>
              <a:tr h="456375">
                <a:tc vMerge="1">
                  <a:txBody>
                    <a:bodyPr/>
                    <a:lstStyle/>
                    <a:p>
                      <a:endParaRPr lang="en-US"/>
                    </a:p>
                  </a:txBody>
                  <a:tcPr/>
                </a:tc>
                <a:tc>
                  <a:txBody>
                    <a:bodyPr/>
                    <a:lstStyle/>
                    <a:p>
                      <a:pPr marL="0" marR="0" lvl="0" indent="0" algn="l" rtl="0">
                        <a:lnSpc>
                          <a:spcPct val="107000"/>
                        </a:lnSpc>
                        <a:spcBef>
                          <a:spcPts val="0"/>
                        </a:spcBef>
                        <a:spcAft>
                          <a:spcPts val="0"/>
                        </a:spcAft>
                        <a:buNone/>
                      </a:pPr>
                      <a:r>
                        <a:rPr lang="en-GB" sz="1000" u="none" strike="noStrike" cap="none">
                          <a:latin typeface="Century Gothic"/>
                          <a:ea typeface="Century Gothic"/>
                          <a:cs typeface="Century Gothic"/>
                          <a:sym typeface="Century Gothic"/>
                        </a:rPr>
                        <a:t>Main themes:</a:t>
                      </a:r>
                      <a:endParaRPr/>
                    </a:p>
                    <a:p>
                      <a:pPr marL="0" marR="0" lvl="0" indent="0" algn="l" rtl="0">
                        <a:lnSpc>
                          <a:spcPct val="107000"/>
                        </a:lnSpc>
                        <a:spcBef>
                          <a:spcPts val="0"/>
                        </a:spcBef>
                        <a:spcAft>
                          <a:spcPts val="0"/>
                        </a:spcAft>
                        <a:buNone/>
                      </a:pPr>
                      <a:r>
                        <a:rPr lang="en-GB" sz="1000" u="none" strike="noStrike" cap="none">
                          <a:latin typeface="Century Gothic"/>
                          <a:ea typeface="Century Gothic"/>
                          <a:cs typeface="Century Gothic"/>
                          <a:sym typeface="Century Gothic"/>
                        </a:rPr>
                        <a:t> </a:t>
                      </a:r>
                      <a:endParaRPr sz="1000" u="none" strike="noStrike" cap="none">
                        <a:latin typeface="Century Gothic"/>
                        <a:ea typeface="Century Gothic"/>
                        <a:cs typeface="Century Gothic"/>
                        <a:sym typeface="Century Gothic"/>
                      </a:endParaRPr>
                    </a:p>
                  </a:txBody>
                  <a:tcPr marL="41650" marR="41650" marT="0" marB="0"/>
                </a:tc>
                <a:tc>
                  <a:txBody>
                    <a:bodyPr/>
                    <a:lstStyle/>
                    <a:p>
                      <a:pPr marL="0" marR="0" lvl="0" indent="0" algn="l" rtl="0">
                        <a:lnSpc>
                          <a:spcPct val="107000"/>
                        </a:lnSpc>
                        <a:spcBef>
                          <a:spcPts val="0"/>
                        </a:spcBef>
                        <a:spcAft>
                          <a:spcPts val="0"/>
                        </a:spcAft>
                        <a:buNone/>
                      </a:pPr>
                      <a:r>
                        <a:rPr lang="en-GB" sz="1000" u="none" strike="noStrike" cap="none">
                          <a:latin typeface="Century Gothic"/>
                          <a:ea typeface="Century Gothic"/>
                          <a:cs typeface="Century Gothic"/>
                          <a:sym typeface="Century Gothic"/>
                        </a:rPr>
                        <a:t>Family, friends, people who help us</a:t>
                      </a:r>
                      <a:endParaRPr sz="1000" u="none" strike="noStrike" cap="none">
                        <a:latin typeface="Century Gothic"/>
                        <a:ea typeface="Century Gothic"/>
                        <a:cs typeface="Century Gothic"/>
                        <a:sym typeface="Century Gothic"/>
                      </a:endParaRPr>
                    </a:p>
                  </a:txBody>
                  <a:tcPr marL="41650" marR="41650" marT="0" marB="0"/>
                </a:tc>
                <a:tc>
                  <a:txBody>
                    <a:bodyPr/>
                    <a:lstStyle/>
                    <a:p>
                      <a:pPr marL="0" marR="0" lvl="0" indent="0" algn="l" rtl="0">
                        <a:lnSpc>
                          <a:spcPct val="107000"/>
                        </a:lnSpc>
                        <a:spcBef>
                          <a:spcPts val="0"/>
                        </a:spcBef>
                        <a:spcAft>
                          <a:spcPts val="0"/>
                        </a:spcAft>
                        <a:buNone/>
                      </a:pPr>
                      <a:r>
                        <a:rPr lang="en-GB" sz="1000" u="none" strike="noStrike" cap="none">
                          <a:latin typeface="Century Gothic"/>
                          <a:ea typeface="Century Gothic"/>
                          <a:cs typeface="Century Gothic"/>
                          <a:sym typeface="Century Gothic"/>
                        </a:rPr>
                        <a:t>Main themes:</a:t>
                      </a:r>
                      <a:endParaRPr/>
                    </a:p>
                    <a:p>
                      <a:pPr marL="0" marR="0" lvl="0" indent="0" algn="l" rtl="0">
                        <a:lnSpc>
                          <a:spcPct val="107000"/>
                        </a:lnSpc>
                        <a:spcBef>
                          <a:spcPts val="0"/>
                        </a:spcBef>
                        <a:spcAft>
                          <a:spcPts val="0"/>
                        </a:spcAft>
                        <a:buNone/>
                      </a:pPr>
                      <a:r>
                        <a:rPr lang="en-GB" sz="1000" u="none" strike="noStrike" cap="none">
                          <a:latin typeface="Century Gothic"/>
                          <a:ea typeface="Century Gothic"/>
                          <a:cs typeface="Century Gothic"/>
                          <a:sym typeface="Century Gothic"/>
                        </a:rPr>
                        <a:t> </a:t>
                      </a:r>
                      <a:endParaRPr sz="1000" u="none" strike="noStrike" cap="none">
                        <a:latin typeface="Century Gothic"/>
                        <a:ea typeface="Century Gothic"/>
                        <a:cs typeface="Century Gothic"/>
                        <a:sym typeface="Century Gothic"/>
                      </a:endParaRPr>
                    </a:p>
                  </a:txBody>
                  <a:tcPr marL="41650" marR="41650" marT="0" marB="0"/>
                </a:tc>
                <a:tc>
                  <a:txBody>
                    <a:bodyPr/>
                    <a:lstStyle/>
                    <a:p>
                      <a:pPr marL="0" marR="0" lvl="0" indent="0" algn="l" rtl="0">
                        <a:lnSpc>
                          <a:spcPct val="107000"/>
                        </a:lnSpc>
                        <a:spcBef>
                          <a:spcPts val="0"/>
                        </a:spcBef>
                        <a:spcAft>
                          <a:spcPts val="0"/>
                        </a:spcAft>
                        <a:buNone/>
                      </a:pPr>
                      <a:r>
                        <a:rPr lang="en-GB" sz="1000" u="none" strike="noStrike" cap="none">
                          <a:latin typeface="Century Gothic"/>
                          <a:ea typeface="Century Gothic"/>
                          <a:cs typeface="Century Gothic"/>
                          <a:sym typeface="Century Gothic"/>
                        </a:rPr>
                        <a:t>Celebrations in other cultures, </a:t>
                      </a:r>
                      <a:endParaRPr sz="1000" u="none" strike="noStrike" cap="none">
                        <a:latin typeface="Century Gothic"/>
                        <a:ea typeface="Century Gothic"/>
                        <a:cs typeface="Century Gothic"/>
                        <a:sym typeface="Century Gothic"/>
                      </a:endParaRPr>
                    </a:p>
                    <a:p>
                      <a:pPr marL="0" marR="0" lvl="0" indent="0" algn="l" rtl="0">
                        <a:lnSpc>
                          <a:spcPct val="107000"/>
                        </a:lnSpc>
                        <a:spcBef>
                          <a:spcPts val="0"/>
                        </a:spcBef>
                        <a:spcAft>
                          <a:spcPts val="0"/>
                        </a:spcAft>
                        <a:buNone/>
                      </a:pPr>
                      <a:r>
                        <a:rPr lang="en-GB" sz="1000" u="none" strike="noStrike" cap="none">
                          <a:latin typeface="Century Gothic"/>
                          <a:ea typeface="Century Gothic"/>
                          <a:cs typeface="Century Gothic"/>
                          <a:sym typeface="Century Gothic"/>
                        </a:rPr>
                        <a:t>Superheroes, vegetables and growing</a:t>
                      </a:r>
                      <a:endParaRPr sz="1000" u="none" strike="noStrike" cap="none">
                        <a:latin typeface="Century Gothic"/>
                        <a:ea typeface="Century Gothic"/>
                        <a:cs typeface="Century Gothic"/>
                        <a:sym typeface="Century Gothic"/>
                      </a:endParaRPr>
                    </a:p>
                  </a:txBody>
                  <a:tcPr marL="41650" marR="41650" marT="0" marB="0"/>
                </a:tc>
                <a:tc>
                  <a:txBody>
                    <a:bodyPr/>
                    <a:lstStyle/>
                    <a:p>
                      <a:pPr marL="0" marR="0" lvl="0" indent="0" algn="l" rtl="0">
                        <a:lnSpc>
                          <a:spcPct val="107000"/>
                        </a:lnSpc>
                        <a:spcBef>
                          <a:spcPts val="0"/>
                        </a:spcBef>
                        <a:spcAft>
                          <a:spcPts val="0"/>
                        </a:spcAft>
                        <a:buNone/>
                      </a:pPr>
                      <a:r>
                        <a:rPr lang="en-GB" sz="1000" u="none" strike="noStrike" cap="none">
                          <a:latin typeface="Century Gothic"/>
                          <a:ea typeface="Century Gothic"/>
                          <a:cs typeface="Century Gothic"/>
                          <a:sym typeface="Century Gothic"/>
                        </a:rPr>
                        <a:t>Main themes:</a:t>
                      </a:r>
                      <a:endParaRPr/>
                    </a:p>
                    <a:p>
                      <a:pPr marL="0" marR="0" lvl="0" indent="0" algn="l" rtl="0">
                        <a:lnSpc>
                          <a:spcPct val="107000"/>
                        </a:lnSpc>
                        <a:spcBef>
                          <a:spcPts val="0"/>
                        </a:spcBef>
                        <a:spcAft>
                          <a:spcPts val="0"/>
                        </a:spcAft>
                        <a:buNone/>
                      </a:pPr>
                      <a:r>
                        <a:rPr lang="en-GB" sz="1000" u="none" strike="noStrike" cap="none">
                          <a:latin typeface="Century Gothic"/>
                          <a:ea typeface="Century Gothic"/>
                          <a:cs typeface="Century Gothic"/>
                          <a:sym typeface="Century Gothic"/>
                        </a:rPr>
                        <a:t> </a:t>
                      </a:r>
                      <a:endParaRPr sz="1000" u="none" strike="noStrike" cap="none">
                        <a:latin typeface="Century Gothic"/>
                        <a:ea typeface="Century Gothic"/>
                        <a:cs typeface="Century Gothic"/>
                        <a:sym typeface="Century Gothic"/>
                      </a:endParaRPr>
                    </a:p>
                  </a:txBody>
                  <a:tcPr marL="41650" marR="41650" marT="0" marB="0"/>
                </a:tc>
                <a:tc>
                  <a:txBody>
                    <a:bodyPr/>
                    <a:lstStyle/>
                    <a:p>
                      <a:pPr marL="0" marR="0" lvl="0" indent="0" algn="l" rtl="0">
                        <a:lnSpc>
                          <a:spcPct val="107000"/>
                        </a:lnSpc>
                        <a:spcBef>
                          <a:spcPts val="0"/>
                        </a:spcBef>
                        <a:spcAft>
                          <a:spcPts val="0"/>
                        </a:spcAft>
                        <a:buNone/>
                      </a:pPr>
                      <a:r>
                        <a:rPr lang="en-GB" sz="1000" u="none" strike="noStrike" cap="none">
                          <a:latin typeface="Century Gothic"/>
                          <a:ea typeface="Century Gothic"/>
                          <a:cs typeface="Century Gothic"/>
                          <a:sym typeface="Century Gothic"/>
                        </a:rPr>
                        <a:t>Colour mixing, growing up, different </a:t>
                      </a:r>
                      <a:r>
                        <a:rPr lang="en-GB" sz="1000">
                          <a:latin typeface="Century Gothic"/>
                          <a:ea typeface="Century Gothic"/>
                          <a:cs typeface="Century Gothic"/>
                          <a:sym typeface="Century Gothic"/>
                        </a:rPr>
                        <a:t>families</a:t>
                      </a:r>
                      <a:endParaRPr sz="1000" u="none" strike="noStrike" cap="none">
                        <a:latin typeface="Century Gothic"/>
                        <a:ea typeface="Century Gothic"/>
                        <a:cs typeface="Century Gothic"/>
                        <a:sym typeface="Century Gothic"/>
                      </a:endParaRPr>
                    </a:p>
                  </a:txBody>
                  <a:tcPr marL="41650" marR="41650" marT="0" marB="0"/>
                </a:tc>
              </a:tr>
              <a:tr h="377825">
                <a:tc rowSpan="3">
                  <a:txBody>
                    <a:bodyPr/>
                    <a:lstStyle/>
                    <a:p>
                      <a:pPr marL="0" marR="0" lvl="0" indent="0" algn="ctr" rtl="0">
                        <a:lnSpc>
                          <a:spcPct val="107000"/>
                        </a:lnSpc>
                        <a:spcBef>
                          <a:spcPts val="0"/>
                        </a:spcBef>
                        <a:spcAft>
                          <a:spcPts val="0"/>
                        </a:spcAft>
                        <a:buNone/>
                      </a:pPr>
                      <a:r>
                        <a:rPr lang="en-GB" sz="1000" u="none" strike="noStrike" cap="none">
                          <a:latin typeface="Century Gothic"/>
                          <a:ea typeface="Century Gothic"/>
                          <a:cs typeface="Century Gothic"/>
                          <a:sym typeface="Century Gothic"/>
                        </a:rPr>
                        <a:t>Ash Class</a:t>
                      </a:r>
                      <a:endParaRPr/>
                    </a:p>
                    <a:p>
                      <a:pPr marL="0" marR="0" lvl="0" indent="0" algn="ctr" rtl="0">
                        <a:lnSpc>
                          <a:spcPct val="107000"/>
                        </a:lnSpc>
                        <a:spcBef>
                          <a:spcPts val="0"/>
                        </a:spcBef>
                        <a:spcAft>
                          <a:spcPts val="0"/>
                        </a:spcAft>
                        <a:buNone/>
                      </a:pPr>
                      <a:r>
                        <a:rPr lang="en-GB" sz="1000" u="none" strike="noStrike" cap="none">
                          <a:latin typeface="Century Gothic"/>
                          <a:ea typeface="Century Gothic"/>
                          <a:cs typeface="Century Gothic"/>
                          <a:sym typeface="Century Gothic"/>
                        </a:rPr>
                        <a:t> </a:t>
                      </a:r>
                      <a:endParaRPr/>
                    </a:p>
                    <a:p>
                      <a:pPr marL="0" marR="0" lvl="0" indent="0" algn="ctr" rtl="0">
                        <a:lnSpc>
                          <a:spcPct val="107000"/>
                        </a:lnSpc>
                        <a:spcBef>
                          <a:spcPts val="0"/>
                        </a:spcBef>
                        <a:spcAft>
                          <a:spcPts val="0"/>
                        </a:spcAft>
                        <a:buNone/>
                      </a:pPr>
                      <a:r>
                        <a:rPr lang="en-GB" sz="1000" u="none" strike="noStrike" cap="none">
                          <a:latin typeface="Century Gothic"/>
                          <a:ea typeface="Century Gothic"/>
                          <a:cs typeface="Century Gothic"/>
                          <a:sym typeface="Century Gothic"/>
                        </a:rPr>
                        <a:t>Reception</a:t>
                      </a:r>
                      <a:endParaRPr sz="1000" u="none" strike="noStrike" cap="none">
                        <a:latin typeface="Century Gothic"/>
                        <a:ea typeface="Century Gothic"/>
                        <a:cs typeface="Century Gothic"/>
                        <a:sym typeface="Century Gothic"/>
                      </a:endParaRPr>
                    </a:p>
                  </a:txBody>
                  <a:tcPr marL="41650" marR="41650" marT="0" marB="0" anchor="ctr"/>
                </a:tc>
                <a:tc>
                  <a:txBody>
                    <a:bodyPr/>
                    <a:lstStyle/>
                    <a:p>
                      <a:pPr marL="0" marR="0" lvl="0" indent="0" algn="l" rtl="0">
                        <a:lnSpc>
                          <a:spcPct val="107000"/>
                        </a:lnSpc>
                        <a:spcBef>
                          <a:spcPts val="0"/>
                        </a:spcBef>
                        <a:spcAft>
                          <a:spcPts val="0"/>
                        </a:spcAft>
                        <a:buNone/>
                      </a:pPr>
                      <a:r>
                        <a:rPr lang="en-GB" sz="1000" u="none" strike="noStrike" cap="none">
                          <a:latin typeface="Century Gothic"/>
                          <a:ea typeface="Century Gothic"/>
                          <a:cs typeface="Century Gothic"/>
                          <a:sym typeface="Century Gothic"/>
                        </a:rPr>
                        <a:t>Question: </a:t>
                      </a:r>
                      <a:endParaRPr/>
                    </a:p>
                    <a:p>
                      <a:pPr marL="0" marR="0" lvl="0" indent="0" algn="l" rtl="0">
                        <a:lnSpc>
                          <a:spcPct val="107000"/>
                        </a:lnSpc>
                        <a:spcBef>
                          <a:spcPts val="0"/>
                        </a:spcBef>
                        <a:spcAft>
                          <a:spcPts val="0"/>
                        </a:spcAft>
                        <a:buNone/>
                      </a:pPr>
                      <a:r>
                        <a:rPr lang="en-GB" sz="1000" u="none" strike="noStrike" cap="none">
                          <a:latin typeface="Century Gothic"/>
                          <a:ea typeface="Century Gothic"/>
                          <a:cs typeface="Century Gothic"/>
                          <a:sym typeface="Century Gothic"/>
                        </a:rPr>
                        <a:t> </a:t>
                      </a:r>
                      <a:endParaRPr sz="1000" u="none" strike="noStrike" cap="none">
                        <a:latin typeface="Century Gothic"/>
                        <a:ea typeface="Century Gothic"/>
                        <a:cs typeface="Century Gothic"/>
                        <a:sym typeface="Century Gothic"/>
                      </a:endParaRPr>
                    </a:p>
                  </a:txBody>
                  <a:tcPr marL="41650" marR="41650" marT="0" marB="0"/>
                </a:tc>
                <a:tc>
                  <a:txBody>
                    <a:bodyPr/>
                    <a:lstStyle/>
                    <a:p>
                      <a:pPr marL="0" marR="0" lvl="0" indent="0" algn="l" rtl="0">
                        <a:lnSpc>
                          <a:spcPct val="107000"/>
                        </a:lnSpc>
                        <a:spcBef>
                          <a:spcPts val="0"/>
                        </a:spcBef>
                        <a:spcAft>
                          <a:spcPts val="0"/>
                        </a:spcAft>
                        <a:buNone/>
                      </a:pPr>
                      <a:r>
                        <a:rPr lang="en-GB" sz="1000" u="none" strike="noStrike" cap="none" dirty="0" smtClean="0">
                          <a:latin typeface="Century Gothic"/>
                          <a:ea typeface="Century Gothic"/>
                          <a:cs typeface="Century Gothic"/>
                          <a:sym typeface="Century Gothic"/>
                        </a:rPr>
                        <a:t>How Do We Remember Things From The Past?</a:t>
                      </a:r>
                      <a:endParaRPr lang="en-GB" sz="1000" u="none" strike="noStrike" cap="none" dirty="0">
                        <a:latin typeface="Century Gothic"/>
                        <a:ea typeface="Century Gothic"/>
                        <a:cs typeface="Century Gothic"/>
                        <a:sym typeface="Century Gothic"/>
                      </a:endParaRPr>
                    </a:p>
                  </a:txBody>
                  <a:tcPr marL="41650" marR="41650" marT="0" marB="0"/>
                </a:tc>
                <a:tc>
                  <a:txBody>
                    <a:bodyPr/>
                    <a:lstStyle/>
                    <a:p>
                      <a:pPr marL="0" marR="0" lvl="0" indent="0" algn="l" rtl="0">
                        <a:lnSpc>
                          <a:spcPct val="107000"/>
                        </a:lnSpc>
                        <a:spcBef>
                          <a:spcPts val="0"/>
                        </a:spcBef>
                        <a:spcAft>
                          <a:spcPts val="0"/>
                        </a:spcAft>
                        <a:buNone/>
                      </a:pPr>
                      <a:r>
                        <a:rPr lang="en-GB" sz="1000" u="none" strike="noStrike" cap="none">
                          <a:latin typeface="Century Gothic"/>
                          <a:ea typeface="Century Gothic"/>
                          <a:cs typeface="Century Gothic"/>
                          <a:sym typeface="Century Gothic"/>
                        </a:rPr>
                        <a:t>Question: </a:t>
                      </a:r>
                      <a:endParaRPr sz="1000" u="none" strike="noStrike" cap="none">
                        <a:latin typeface="Century Gothic"/>
                        <a:ea typeface="Century Gothic"/>
                        <a:cs typeface="Century Gothic"/>
                        <a:sym typeface="Century Gothic"/>
                      </a:endParaRPr>
                    </a:p>
                  </a:txBody>
                  <a:tcPr marL="41650" marR="41650" marT="0" marB="0"/>
                </a:tc>
                <a:tc>
                  <a:txBody>
                    <a:bodyPr/>
                    <a:lstStyle/>
                    <a:p>
                      <a:pPr marL="0" marR="0" lvl="0" indent="0" algn="l" rtl="0">
                        <a:lnSpc>
                          <a:spcPct val="107000"/>
                        </a:lnSpc>
                        <a:spcBef>
                          <a:spcPts val="0"/>
                        </a:spcBef>
                        <a:spcAft>
                          <a:spcPts val="0"/>
                        </a:spcAft>
                        <a:buNone/>
                      </a:pPr>
                      <a:r>
                        <a:rPr lang="en-GB" sz="1000" u="none" strike="noStrike" cap="none" dirty="0">
                          <a:latin typeface="Century Gothic"/>
                          <a:ea typeface="Century Gothic"/>
                          <a:cs typeface="Century Gothic"/>
                          <a:sym typeface="Century Gothic"/>
                        </a:rPr>
                        <a:t>How Has The Natural World Changed?</a:t>
                      </a:r>
                      <a:endParaRPr sz="1000" u="none" strike="noStrike" cap="none" dirty="0">
                        <a:latin typeface="Century Gothic"/>
                        <a:ea typeface="Century Gothic"/>
                        <a:cs typeface="Century Gothic"/>
                        <a:sym typeface="Century Gothic"/>
                      </a:endParaRPr>
                    </a:p>
                  </a:txBody>
                  <a:tcPr marL="41650" marR="41650" marT="0" marB="0"/>
                </a:tc>
                <a:tc>
                  <a:txBody>
                    <a:bodyPr/>
                    <a:lstStyle/>
                    <a:p>
                      <a:pPr marL="0" marR="0" lvl="0" indent="0" algn="l" rtl="0">
                        <a:lnSpc>
                          <a:spcPct val="107000"/>
                        </a:lnSpc>
                        <a:spcBef>
                          <a:spcPts val="0"/>
                        </a:spcBef>
                        <a:spcAft>
                          <a:spcPts val="0"/>
                        </a:spcAft>
                        <a:buNone/>
                      </a:pPr>
                      <a:r>
                        <a:rPr lang="en-GB" sz="1000" u="none" strike="noStrike" cap="none">
                          <a:latin typeface="Century Gothic"/>
                          <a:ea typeface="Century Gothic"/>
                          <a:cs typeface="Century Gothic"/>
                          <a:sym typeface="Century Gothic"/>
                        </a:rPr>
                        <a:t>Question: </a:t>
                      </a:r>
                      <a:endParaRPr/>
                    </a:p>
                    <a:p>
                      <a:pPr marL="0" marR="0" lvl="0" indent="0" algn="l" rtl="0">
                        <a:lnSpc>
                          <a:spcPct val="107000"/>
                        </a:lnSpc>
                        <a:spcBef>
                          <a:spcPts val="0"/>
                        </a:spcBef>
                        <a:spcAft>
                          <a:spcPts val="0"/>
                        </a:spcAft>
                        <a:buNone/>
                      </a:pPr>
                      <a:r>
                        <a:rPr lang="en-GB" sz="1000" u="none" strike="noStrike" cap="none">
                          <a:latin typeface="Century Gothic"/>
                          <a:ea typeface="Century Gothic"/>
                          <a:cs typeface="Century Gothic"/>
                          <a:sym typeface="Century Gothic"/>
                        </a:rPr>
                        <a:t> </a:t>
                      </a:r>
                      <a:endParaRPr sz="1000" u="none" strike="noStrike" cap="none">
                        <a:latin typeface="Century Gothic"/>
                        <a:ea typeface="Century Gothic"/>
                        <a:cs typeface="Century Gothic"/>
                        <a:sym typeface="Century Gothic"/>
                      </a:endParaRPr>
                    </a:p>
                  </a:txBody>
                  <a:tcPr marL="41650" marR="41650" marT="0" marB="0"/>
                </a:tc>
                <a:tc>
                  <a:txBody>
                    <a:bodyPr/>
                    <a:lstStyle/>
                    <a:p>
                      <a:pPr marL="0" marR="0" lvl="0" indent="0" algn="l" rtl="0">
                        <a:lnSpc>
                          <a:spcPct val="107000"/>
                        </a:lnSpc>
                        <a:spcBef>
                          <a:spcPts val="0"/>
                        </a:spcBef>
                        <a:spcAft>
                          <a:spcPts val="0"/>
                        </a:spcAft>
                        <a:buNone/>
                      </a:pPr>
                      <a:r>
                        <a:rPr lang="en-GB" sz="1000" u="none" strike="noStrike" cap="none">
                          <a:latin typeface="Century Gothic"/>
                          <a:ea typeface="Century Gothic"/>
                          <a:cs typeface="Century Gothic"/>
                          <a:sym typeface="Century Gothic"/>
                        </a:rPr>
                        <a:t>What Makes The World A Beautiful Place?</a:t>
                      </a:r>
                      <a:endParaRPr sz="1000" u="none" strike="noStrike" cap="none">
                        <a:latin typeface="Century Gothic"/>
                        <a:ea typeface="Century Gothic"/>
                        <a:cs typeface="Century Gothic"/>
                        <a:sym typeface="Century Gothic"/>
                      </a:endParaRPr>
                    </a:p>
                  </a:txBody>
                  <a:tcPr marL="41650" marR="41650" marT="0" marB="0"/>
                </a:tc>
              </a:tr>
              <a:tr h="503775">
                <a:tc vMerge="1">
                  <a:txBody>
                    <a:bodyPr/>
                    <a:lstStyle/>
                    <a:p>
                      <a:endParaRPr lang="en-US"/>
                    </a:p>
                  </a:txBody>
                  <a:tcPr/>
                </a:tc>
                <a:tc>
                  <a:txBody>
                    <a:bodyPr/>
                    <a:lstStyle/>
                    <a:p>
                      <a:pPr marL="0" marR="0" lvl="0" indent="0" algn="l" rtl="0">
                        <a:lnSpc>
                          <a:spcPct val="107000"/>
                        </a:lnSpc>
                        <a:spcBef>
                          <a:spcPts val="0"/>
                        </a:spcBef>
                        <a:spcAft>
                          <a:spcPts val="0"/>
                        </a:spcAft>
                        <a:buNone/>
                      </a:pPr>
                      <a:r>
                        <a:rPr lang="en-GB" sz="1000" u="none" strike="noStrike" cap="none">
                          <a:latin typeface="Century Gothic"/>
                          <a:ea typeface="Century Gothic"/>
                          <a:cs typeface="Century Gothic"/>
                          <a:sym typeface="Century Gothic"/>
                        </a:rPr>
                        <a:t>Talk For Writing Books:</a:t>
                      </a:r>
                      <a:endParaRPr sz="1000" u="none" strike="noStrike" cap="none">
                        <a:latin typeface="Century Gothic"/>
                        <a:ea typeface="Century Gothic"/>
                        <a:cs typeface="Century Gothic"/>
                        <a:sym typeface="Century Gothic"/>
                      </a:endParaRPr>
                    </a:p>
                  </a:txBody>
                  <a:tcPr marL="41650" marR="41650" marT="0" marB="0"/>
                </a:tc>
                <a:tc>
                  <a:txBody>
                    <a:bodyPr/>
                    <a:lstStyle/>
                    <a:p>
                      <a:pPr marL="0" marR="0" lvl="0" indent="0" algn="l" rtl="0">
                        <a:lnSpc>
                          <a:spcPct val="107000"/>
                        </a:lnSpc>
                        <a:spcBef>
                          <a:spcPts val="0"/>
                        </a:spcBef>
                        <a:spcAft>
                          <a:spcPts val="0"/>
                        </a:spcAft>
                        <a:buNone/>
                      </a:pPr>
                      <a:r>
                        <a:rPr lang="en-GB" sz="1000" u="none" strike="noStrike" cap="none" dirty="0" smtClean="0">
                          <a:latin typeface="Century Gothic"/>
                          <a:ea typeface="Century Gothic"/>
                          <a:cs typeface="Century Gothic"/>
                          <a:sym typeface="Century Gothic"/>
                        </a:rPr>
                        <a:t>The 3 Little Pigs</a:t>
                      </a:r>
                    </a:p>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lang="en-GB" sz="1000" u="none" strike="noStrike" cap="none" dirty="0" smtClean="0">
                          <a:latin typeface="Century Gothic"/>
                          <a:ea typeface="Century Gothic"/>
                          <a:cs typeface="Century Gothic"/>
                          <a:sym typeface="Century Gothic"/>
                        </a:rPr>
                        <a:t>The Little Green Witch</a:t>
                      </a:r>
                    </a:p>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lang="en-GB" sz="1000" u="none" strike="noStrike" cap="none" dirty="0" smtClean="0">
                          <a:latin typeface="Century Gothic"/>
                          <a:ea typeface="Century Gothic"/>
                          <a:cs typeface="Century Gothic"/>
                          <a:sym typeface="Century Gothic"/>
                        </a:rPr>
                        <a:t>Cave Baby</a:t>
                      </a:r>
                    </a:p>
                  </a:txBody>
                  <a:tcPr marL="41650" marR="41650" marT="0" marB="0"/>
                </a:tc>
                <a:tc>
                  <a:txBody>
                    <a:bodyPr/>
                    <a:lstStyle/>
                    <a:p>
                      <a:pPr marL="0" marR="0" lvl="0" indent="0" algn="l" rtl="0">
                        <a:lnSpc>
                          <a:spcPct val="107000"/>
                        </a:lnSpc>
                        <a:spcBef>
                          <a:spcPts val="0"/>
                        </a:spcBef>
                        <a:spcAft>
                          <a:spcPts val="0"/>
                        </a:spcAft>
                        <a:buNone/>
                      </a:pPr>
                      <a:r>
                        <a:rPr lang="en-GB" sz="1000" u="none" strike="noStrike" cap="none">
                          <a:latin typeface="Century Gothic"/>
                          <a:ea typeface="Century Gothic"/>
                          <a:cs typeface="Century Gothic"/>
                          <a:sym typeface="Century Gothic"/>
                        </a:rPr>
                        <a:t>Talk For Writing Books: </a:t>
                      </a:r>
                      <a:endParaRPr sz="1000" u="none" strike="noStrike" cap="none">
                        <a:latin typeface="Century Gothic"/>
                        <a:ea typeface="Century Gothic"/>
                        <a:cs typeface="Century Gothic"/>
                        <a:sym typeface="Century Gothic"/>
                      </a:endParaRPr>
                    </a:p>
                  </a:txBody>
                  <a:tcPr marL="41650" marR="41650" marT="0" marB="0"/>
                </a:tc>
                <a:tc>
                  <a:txBody>
                    <a:bodyPr/>
                    <a:lstStyle/>
                    <a:p>
                      <a:pPr marL="0" marR="0" lvl="0" indent="0" algn="l" rtl="0">
                        <a:lnSpc>
                          <a:spcPct val="107000"/>
                        </a:lnSpc>
                        <a:spcBef>
                          <a:spcPts val="0"/>
                        </a:spcBef>
                        <a:spcAft>
                          <a:spcPts val="0"/>
                        </a:spcAft>
                        <a:buNone/>
                      </a:pPr>
                      <a:r>
                        <a:rPr lang="en-GB" sz="1000" u="none" strike="noStrike" cap="none" dirty="0" smtClean="0">
                          <a:latin typeface="Century Gothic"/>
                          <a:ea typeface="Century Gothic"/>
                          <a:cs typeface="Century Gothic"/>
                          <a:sym typeface="Century Gothic"/>
                        </a:rPr>
                        <a:t>No Place Like</a:t>
                      </a:r>
                      <a:r>
                        <a:rPr lang="en-GB" sz="1000" u="none" strike="noStrike" cap="none" baseline="0" dirty="0" smtClean="0">
                          <a:latin typeface="Century Gothic"/>
                          <a:ea typeface="Century Gothic"/>
                          <a:cs typeface="Century Gothic"/>
                          <a:sym typeface="Century Gothic"/>
                        </a:rPr>
                        <a:t> Home</a:t>
                      </a:r>
                      <a:endParaRPr lang="en-GB" sz="1000" u="none" strike="noStrike" cap="none" dirty="0" smtClean="0">
                        <a:latin typeface="Century Gothic"/>
                        <a:ea typeface="Century Gothic"/>
                        <a:cs typeface="Century Gothic"/>
                        <a:sym typeface="Century Gothic"/>
                      </a:endParaRPr>
                    </a:p>
                    <a:p>
                      <a:pPr marL="0" marR="0" lvl="0" indent="0" algn="l" rtl="0">
                        <a:lnSpc>
                          <a:spcPct val="107000"/>
                        </a:lnSpc>
                        <a:spcBef>
                          <a:spcPts val="0"/>
                        </a:spcBef>
                        <a:spcAft>
                          <a:spcPts val="0"/>
                        </a:spcAft>
                        <a:buNone/>
                      </a:pPr>
                      <a:r>
                        <a:rPr lang="en-GB" sz="1000" u="none" strike="noStrike" cap="none" dirty="0" err="1" smtClean="0">
                          <a:latin typeface="Century Gothic"/>
                          <a:ea typeface="Century Gothic"/>
                          <a:cs typeface="Century Gothic"/>
                          <a:sym typeface="Century Gothic"/>
                        </a:rPr>
                        <a:t>Handa’s</a:t>
                      </a:r>
                      <a:r>
                        <a:rPr lang="en-GB" sz="1000" u="none" strike="noStrike" cap="none" dirty="0" smtClean="0">
                          <a:latin typeface="Century Gothic"/>
                          <a:ea typeface="Century Gothic"/>
                          <a:cs typeface="Century Gothic"/>
                          <a:sym typeface="Century Gothic"/>
                        </a:rPr>
                        <a:t> Surprise</a:t>
                      </a:r>
                      <a:endParaRPr dirty="0"/>
                    </a:p>
                  </a:txBody>
                  <a:tcPr marL="41650" marR="41650" marT="0" marB="0"/>
                </a:tc>
                <a:tc>
                  <a:txBody>
                    <a:bodyPr/>
                    <a:lstStyle/>
                    <a:p>
                      <a:pPr marL="0" marR="0" lvl="0" indent="0" algn="l" rtl="0">
                        <a:lnSpc>
                          <a:spcPct val="107000"/>
                        </a:lnSpc>
                        <a:spcBef>
                          <a:spcPts val="0"/>
                        </a:spcBef>
                        <a:spcAft>
                          <a:spcPts val="0"/>
                        </a:spcAft>
                        <a:buNone/>
                      </a:pPr>
                      <a:r>
                        <a:rPr lang="en-GB" sz="1000" u="none" strike="noStrike" cap="none">
                          <a:latin typeface="Century Gothic"/>
                          <a:ea typeface="Century Gothic"/>
                          <a:cs typeface="Century Gothic"/>
                          <a:sym typeface="Century Gothic"/>
                        </a:rPr>
                        <a:t>Talk For Writing Books: </a:t>
                      </a:r>
                      <a:endParaRPr sz="1000" u="none" strike="noStrike" cap="none">
                        <a:latin typeface="Century Gothic"/>
                        <a:ea typeface="Century Gothic"/>
                        <a:cs typeface="Century Gothic"/>
                        <a:sym typeface="Century Gothic"/>
                      </a:endParaRPr>
                    </a:p>
                  </a:txBody>
                  <a:tcPr marL="41650" marR="41650" marT="0" marB="0"/>
                </a:tc>
                <a:tc>
                  <a:txBody>
                    <a:bodyPr/>
                    <a:lstStyle/>
                    <a:p>
                      <a:pPr marL="0" marR="0" lvl="0" indent="0" algn="l" rtl="0">
                        <a:lnSpc>
                          <a:spcPct val="107000"/>
                        </a:lnSpc>
                        <a:spcBef>
                          <a:spcPts val="0"/>
                        </a:spcBef>
                        <a:spcAft>
                          <a:spcPts val="0"/>
                        </a:spcAft>
                        <a:buNone/>
                      </a:pPr>
                      <a:r>
                        <a:rPr lang="en-GB" sz="1000" u="none" strike="noStrike" cap="none">
                          <a:latin typeface="Century Gothic"/>
                          <a:ea typeface="Century Gothic"/>
                          <a:cs typeface="Century Gothic"/>
                          <a:sym typeface="Century Gothic"/>
                        </a:rPr>
                        <a:t>The Hedgehog And Her Hoglet</a:t>
                      </a:r>
                      <a:endParaRPr/>
                    </a:p>
                    <a:p>
                      <a:pPr marL="0" marR="0" lvl="0" indent="0" algn="l" rtl="0">
                        <a:lnSpc>
                          <a:spcPct val="107000"/>
                        </a:lnSpc>
                        <a:spcBef>
                          <a:spcPts val="0"/>
                        </a:spcBef>
                        <a:spcAft>
                          <a:spcPts val="0"/>
                        </a:spcAft>
                        <a:buNone/>
                      </a:pPr>
                      <a:r>
                        <a:rPr lang="en-GB" sz="1000" u="none" strike="noStrike" cap="none">
                          <a:latin typeface="Century Gothic"/>
                          <a:ea typeface="Century Gothic"/>
                          <a:cs typeface="Century Gothic"/>
                          <a:sym typeface="Century Gothic"/>
                        </a:rPr>
                        <a:t>Bugs In A Blanket</a:t>
                      </a:r>
                      <a:endParaRPr sz="1000" u="none" strike="noStrike" cap="none">
                        <a:latin typeface="Century Gothic"/>
                        <a:ea typeface="Century Gothic"/>
                        <a:cs typeface="Century Gothic"/>
                        <a:sym typeface="Century Gothic"/>
                      </a:endParaRPr>
                    </a:p>
                  </a:txBody>
                  <a:tcPr marL="41650" marR="41650" marT="0" marB="0"/>
                </a:tc>
              </a:tr>
              <a:tr h="629700">
                <a:tc vMerge="1">
                  <a:txBody>
                    <a:bodyPr/>
                    <a:lstStyle/>
                    <a:p>
                      <a:endParaRPr lang="en-US"/>
                    </a:p>
                  </a:txBody>
                  <a:tcPr/>
                </a:tc>
                <a:tc>
                  <a:txBody>
                    <a:bodyPr/>
                    <a:lstStyle/>
                    <a:p>
                      <a:pPr marL="0" marR="0" lvl="0" indent="0" algn="l" rtl="0">
                        <a:lnSpc>
                          <a:spcPct val="107000"/>
                        </a:lnSpc>
                        <a:spcBef>
                          <a:spcPts val="0"/>
                        </a:spcBef>
                        <a:spcAft>
                          <a:spcPts val="0"/>
                        </a:spcAft>
                        <a:buNone/>
                      </a:pPr>
                      <a:r>
                        <a:rPr lang="en-GB" sz="1000" u="none" strike="noStrike" cap="none">
                          <a:latin typeface="Century Gothic"/>
                          <a:ea typeface="Century Gothic"/>
                          <a:cs typeface="Century Gothic"/>
                          <a:sym typeface="Century Gothic"/>
                        </a:rPr>
                        <a:t>Main themes:</a:t>
                      </a:r>
                      <a:endParaRPr/>
                    </a:p>
                    <a:p>
                      <a:pPr marL="0" marR="0" lvl="0" indent="0" algn="l" rtl="0">
                        <a:lnSpc>
                          <a:spcPct val="107000"/>
                        </a:lnSpc>
                        <a:spcBef>
                          <a:spcPts val="0"/>
                        </a:spcBef>
                        <a:spcAft>
                          <a:spcPts val="0"/>
                        </a:spcAft>
                        <a:buNone/>
                      </a:pPr>
                      <a:r>
                        <a:rPr lang="en-GB" sz="1000" u="none" strike="noStrike" cap="none">
                          <a:latin typeface="Century Gothic"/>
                          <a:ea typeface="Century Gothic"/>
                          <a:cs typeface="Century Gothic"/>
                          <a:sym typeface="Century Gothic"/>
                        </a:rPr>
                        <a:t> </a:t>
                      </a:r>
                      <a:endParaRPr sz="1000" u="none" strike="noStrike" cap="none">
                        <a:latin typeface="Century Gothic"/>
                        <a:ea typeface="Century Gothic"/>
                        <a:cs typeface="Century Gothic"/>
                        <a:sym typeface="Century Gothic"/>
                      </a:endParaRPr>
                    </a:p>
                  </a:txBody>
                  <a:tcPr marL="41650" marR="41650" marT="0" marB="0"/>
                </a:tc>
                <a:tc>
                  <a:txBody>
                    <a:bodyPr/>
                    <a:lstStyle/>
                    <a:p>
                      <a:pPr marL="0" marR="0" lvl="0" indent="0" algn="l" rtl="0">
                        <a:lnSpc>
                          <a:spcPct val="107000"/>
                        </a:lnSpc>
                        <a:spcBef>
                          <a:spcPts val="0"/>
                        </a:spcBef>
                        <a:spcAft>
                          <a:spcPts val="0"/>
                        </a:spcAft>
                        <a:buNone/>
                      </a:pPr>
                      <a:r>
                        <a:rPr lang="en-GB" sz="1000" u="none" strike="noStrike" cap="none" dirty="0">
                          <a:latin typeface="Century Gothic"/>
                          <a:ea typeface="Century Gothic"/>
                          <a:cs typeface="Century Gothic"/>
                          <a:sym typeface="Century Gothic"/>
                        </a:rPr>
                        <a:t>My family and home, different families and cultures, people who help </a:t>
                      </a:r>
                      <a:r>
                        <a:rPr lang="en-GB" sz="1000" u="none" strike="noStrike" cap="none" dirty="0" smtClean="0">
                          <a:latin typeface="Century Gothic"/>
                          <a:ea typeface="Century Gothic"/>
                          <a:cs typeface="Century Gothic"/>
                          <a:sym typeface="Century Gothic"/>
                        </a:rPr>
                        <a:t>us,</a:t>
                      </a:r>
                      <a:r>
                        <a:rPr lang="en-GB" sz="1000" u="none" strike="noStrike" cap="none" baseline="0" dirty="0" smtClean="0">
                          <a:latin typeface="Century Gothic"/>
                          <a:ea typeface="Century Gothic"/>
                          <a:cs typeface="Century Gothic"/>
                          <a:sym typeface="Century Gothic"/>
                        </a:rPr>
                        <a:t> </a:t>
                      </a:r>
                      <a:r>
                        <a:rPr lang="en-GB" sz="1000" u="none" strike="noStrike" cap="none" dirty="0" smtClean="0">
                          <a:latin typeface="Century Gothic"/>
                          <a:ea typeface="Century Gothic"/>
                          <a:cs typeface="Century Gothic"/>
                          <a:sym typeface="Century Gothic"/>
                        </a:rPr>
                        <a:t>Dinosaurs, volcanoes,</a:t>
                      </a:r>
                      <a:r>
                        <a:rPr lang="en-GB" sz="1000" u="none" strike="noStrike" cap="none" baseline="0" dirty="0" smtClean="0">
                          <a:latin typeface="Century Gothic"/>
                          <a:ea typeface="Century Gothic"/>
                          <a:cs typeface="Century Gothic"/>
                          <a:sym typeface="Century Gothic"/>
                        </a:rPr>
                        <a:t> historical figures</a:t>
                      </a:r>
                      <a:endParaRPr lang="en-GB" sz="1000" u="none" strike="noStrike" cap="none" dirty="0" smtClean="0">
                        <a:latin typeface="Century Gothic"/>
                        <a:ea typeface="Century Gothic"/>
                        <a:cs typeface="Century Gothic"/>
                        <a:sym typeface="Century Gothic"/>
                      </a:endParaRPr>
                    </a:p>
                  </a:txBody>
                  <a:tcPr marL="41650" marR="41650" marT="0" marB="0"/>
                </a:tc>
                <a:tc>
                  <a:txBody>
                    <a:bodyPr/>
                    <a:lstStyle/>
                    <a:p>
                      <a:pPr marL="0" marR="0" lvl="0" indent="0" algn="l" rtl="0">
                        <a:lnSpc>
                          <a:spcPct val="107000"/>
                        </a:lnSpc>
                        <a:spcBef>
                          <a:spcPts val="0"/>
                        </a:spcBef>
                        <a:spcAft>
                          <a:spcPts val="0"/>
                        </a:spcAft>
                        <a:buNone/>
                      </a:pPr>
                      <a:r>
                        <a:rPr lang="en-GB" sz="1000" u="none" strike="noStrike" cap="none">
                          <a:latin typeface="Century Gothic"/>
                          <a:ea typeface="Century Gothic"/>
                          <a:cs typeface="Century Gothic"/>
                          <a:sym typeface="Century Gothic"/>
                        </a:rPr>
                        <a:t>Main themes:</a:t>
                      </a:r>
                      <a:endParaRPr/>
                    </a:p>
                    <a:p>
                      <a:pPr marL="0" marR="0" lvl="0" indent="0" algn="l" rtl="0">
                        <a:lnSpc>
                          <a:spcPct val="107000"/>
                        </a:lnSpc>
                        <a:spcBef>
                          <a:spcPts val="0"/>
                        </a:spcBef>
                        <a:spcAft>
                          <a:spcPts val="0"/>
                        </a:spcAft>
                        <a:buNone/>
                      </a:pPr>
                      <a:r>
                        <a:rPr lang="en-GB" sz="1000" u="none" strike="noStrike" cap="none">
                          <a:latin typeface="Century Gothic"/>
                          <a:ea typeface="Century Gothic"/>
                          <a:cs typeface="Century Gothic"/>
                          <a:sym typeface="Century Gothic"/>
                        </a:rPr>
                        <a:t> </a:t>
                      </a:r>
                      <a:endParaRPr sz="1000" u="none" strike="noStrike" cap="none">
                        <a:latin typeface="Century Gothic"/>
                        <a:ea typeface="Century Gothic"/>
                        <a:cs typeface="Century Gothic"/>
                        <a:sym typeface="Century Gothic"/>
                      </a:endParaRPr>
                    </a:p>
                  </a:txBody>
                  <a:tcPr marL="41650" marR="41650" marT="0" marB="0"/>
                </a:tc>
                <a:tc>
                  <a:txBody>
                    <a:bodyPr/>
                    <a:lstStyle/>
                    <a:p>
                      <a:pPr marL="0" marR="0" lvl="0" indent="0" algn="l" rtl="0">
                        <a:lnSpc>
                          <a:spcPct val="107000"/>
                        </a:lnSpc>
                        <a:spcBef>
                          <a:spcPts val="0"/>
                        </a:spcBef>
                        <a:spcAft>
                          <a:spcPts val="0"/>
                        </a:spcAft>
                        <a:buNone/>
                      </a:pPr>
                      <a:r>
                        <a:rPr lang="en-GB" sz="1000" u="none" strike="noStrike" cap="none" dirty="0" smtClean="0">
                          <a:latin typeface="Century Gothic"/>
                          <a:ea typeface="Century Gothic"/>
                          <a:cs typeface="Century Gothic"/>
                          <a:sym typeface="Century Gothic"/>
                        </a:rPr>
                        <a:t>Other countries, Africa</a:t>
                      </a:r>
                      <a:r>
                        <a:rPr lang="en-GB" sz="1000" u="none" strike="noStrike" cap="none" dirty="0">
                          <a:latin typeface="Century Gothic"/>
                          <a:ea typeface="Century Gothic"/>
                          <a:cs typeface="Century Gothic"/>
                          <a:sym typeface="Century Gothic"/>
                        </a:rPr>
                        <a:t>, other cultures, animals – zoo </a:t>
                      </a:r>
                      <a:r>
                        <a:rPr lang="en-GB" sz="1000" u="none" strike="noStrike" cap="none" dirty="0" smtClean="0">
                          <a:latin typeface="Century Gothic"/>
                          <a:ea typeface="Century Gothic"/>
                          <a:cs typeface="Century Gothic"/>
                          <a:sym typeface="Century Gothic"/>
                        </a:rPr>
                        <a:t>trip</a:t>
                      </a:r>
                      <a:endParaRPr dirty="0"/>
                    </a:p>
                  </a:txBody>
                  <a:tcPr marL="41650" marR="41650" marT="0" marB="0"/>
                </a:tc>
                <a:tc>
                  <a:txBody>
                    <a:bodyPr/>
                    <a:lstStyle/>
                    <a:p>
                      <a:pPr marL="0" marR="0" lvl="0" indent="0" algn="l" rtl="0">
                        <a:lnSpc>
                          <a:spcPct val="107000"/>
                        </a:lnSpc>
                        <a:spcBef>
                          <a:spcPts val="0"/>
                        </a:spcBef>
                        <a:spcAft>
                          <a:spcPts val="0"/>
                        </a:spcAft>
                        <a:buNone/>
                      </a:pPr>
                      <a:r>
                        <a:rPr lang="en-GB" sz="1000" u="none" strike="noStrike" cap="none">
                          <a:latin typeface="Century Gothic"/>
                          <a:ea typeface="Century Gothic"/>
                          <a:cs typeface="Century Gothic"/>
                          <a:sym typeface="Century Gothic"/>
                        </a:rPr>
                        <a:t>Main themes: </a:t>
                      </a:r>
                      <a:endParaRPr/>
                    </a:p>
                    <a:p>
                      <a:pPr marL="0" marR="0" lvl="0" indent="0" algn="l" rtl="0">
                        <a:lnSpc>
                          <a:spcPct val="107000"/>
                        </a:lnSpc>
                        <a:spcBef>
                          <a:spcPts val="0"/>
                        </a:spcBef>
                        <a:spcAft>
                          <a:spcPts val="0"/>
                        </a:spcAft>
                        <a:buNone/>
                      </a:pPr>
                      <a:r>
                        <a:rPr lang="en-GB" sz="1000" u="none" strike="noStrike" cap="none">
                          <a:latin typeface="Century Gothic"/>
                          <a:ea typeface="Century Gothic"/>
                          <a:cs typeface="Century Gothic"/>
                          <a:sym typeface="Century Gothic"/>
                        </a:rPr>
                        <a:t> </a:t>
                      </a:r>
                      <a:endParaRPr sz="1000" u="none" strike="noStrike" cap="none">
                        <a:latin typeface="Century Gothic"/>
                        <a:ea typeface="Century Gothic"/>
                        <a:cs typeface="Century Gothic"/>
                        <a:sym typeface="Century Gothic"/>
                      </a:endParaRPr>
                    </a:p>
                  </a:txBody>
                  <a:tcPr marL="41650" marR="41650" marT="0" marB="0"/>
                </a:tc>
                <a:tc>
                  <a:txBody>
                    <a:bodyPr/>
                    <a:lstStyle/>
                    <a:p>
                      <a:pPr marL="0" marR="0" lvl="0" indent="0" algn="l" rtl="0">
                        <a:lnSpc>
                          <a:spcPct val="107000"/>
                        </a:lnSpc>
                        <a:spcBef>
                          <a:spcPts val="0"/>
                        </a:spcBef>
                        <a:spcAft>
                          <a:spcPts val="0"/>
                        </a:spcAft>
                        <a:buNone/>
                      </a:pPr>
                      <a:r>
                        <a:rPr lang="en-GB" sz="1000" u="none" strike="noStrike" cap="none" dirty="0">
                          <a:latin typeface="Century Gothic"/>
                          <a:ea typeface="Century Gothic"/>
                          <a:cs typeface="Century Gothic"/>
                          <a:sym typeface="Century Gothic"/>
                        </a:rPr>
                        <a:t>Growing, natural art, relationships, celebrating difference</a:t>
                      </a:r>
                      <a:endParaRPr sz="1000" u="none" strike="noStrike" cap="none" dirty="0">
                        <a:latin typeface="Century Gothic"/>
                        <a:ea typeface="Century Gothic"/>
                        <a:cs typeface="Century Gothic"/>
                        <a:sym typeface="Century Gothic"/>
                      </a:endParaRPr>
                    </a:p>
                  </a:txBody>
                  <a:tcPr marL="41650" marR="41650" marT="0" marB="0"/>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4"/>
          <p:cNvSpPr/>
          <p:nvPr/>
        </p:nvSpPr>
        <p:spPr>
          <a:xfrm>
            <a:off x="463910" y="836712"/>
            <a:ext cx="8496944" cy="54784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a:solidFill>
                  <a:schemeClr val="dk1"/>
                </a:solidFill>
                <a:latin typeface="Century Gothic"/>
                <a:ea typeface="Century Gothic"/>
                <a:cs typeface="Century Gothic"/>
                <a:sym typeface="Century Gothic"/>
              </a:rPr>
              <a:t>There are seven areas of learning and development that shape educational programmes in early years settings. All areas of learning and development are important and inter-connected. </a:t>
            </a:r>
            <a:endParaRPr sz="14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4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GB" sz="1400">
                <a:solidFill>
                  <a:schemeClr val="dk1"/>
                </a:solidFill>
                <a:latin typeface="Century Gothic"/>
                <a:ea typeface="Century Gothic"/>
                <a:cs typeface="Century Gothic"/>
                <a:sym typeface="Century Gothic"/>
              </a:rPr>
              <a:t>Three areas are particularly important for building a foundation for igniting children’s curiosity and enthusiasm for learning, forming relationships and thriving. </a:t>
            </a:r>
            <a:endParaRPr sz="14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4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GB" sz="1400">
                <a:solidFill>
                  <a:schemeClr val="dk1"/>
                </a:solidFill>
                <a:latin typeface="Century Gothic"/>
                <a:ea typeface="Century Gothic"/>
                <a:cs typeface="Century Gothic"/>
                <a:sym typeface="Century Gothic"/>
              </a:rPr>
              <a:t>These are the prime areas: </a:t>
            </a:r>
            <a:endParaRPr sz="14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4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GB" sz="1400">
                <a:solidFill>
                  <a:schemeClr val="dk1"/>
                </a:solidFill>
                <a:latin typeface="Century Gothic"/>
                <a:ea typeface="Century Gothic"/>
                <a:cs typeface="Century Gothic"/>
                <a:sym typeface="Century Gothic"/>
              </a:rPr>
              <a:t>• Communication And Language </a:t>
            </a:r>
            <a:endParaRPr/>
          </a:p>
          <a:p>
            <a:pPr marL="0" marR="0" lvl="0" indent="0" algn="l" rtl="0">
              <a:spcBef>
                <a:spcPts val="0"/>
              </a:spcBef>
              <a:spcAft>
                <a:spcPts val="0"/>
              </a:spcAft>
              <a:buNone/>
            </a:pPr>
            <a:r>
              <a:rPr lang="en-GB" sz="1400">
                <a:solidFill>
                  <a:schemeClr val="dk1"/>
                </a:solidFill>
                <a:latin typeface="Century Gothic"/>
                <a:ea typeface="Century Gothic"/>
                <a:cs typeface="Century Gothic"/>
                <a:sym typeface="Century Gothic"/>
              </a:rPr>
              <a:t>• Physical Development </a:t>
            </a:r>
            <a:endParaRPr/>
          </a:p>
          <a:p>
            <a:pPr marL="0" marR="0" lvl="0" indent="0" algn="l" rtl="0">
              <a:spcBef>
                <a:spcPts val="0"/>
              </a:spcBef>
              <a:spcAft>
                <a:spcPts val="0"/>
              </a:spcAft>
              <a:buNone/>
            </a:pPr>
            <a:r>
              <a:rPr lang="en-GB" sz="1400">
                <a:solidFill>
                  <a:schemeClr val="dk1"/>
                </a:solidFill>
                <a:latin typeface="Century Gothic"/>
                <a:ea typeface="Century Gothic"/>
                <a:cs typeface="Century Gothic"/>
                <a:sym typeface="Century Gothic"/>
              </a:rPr>
              <a:t>• Personal, Social And Emotional Development</a:t>
            </a:r>
            <a:endParaRPr/>
          </a:p>
          <a:p>
            <a:pPr marL="0" marR="0" lvl="0" indent="0" algn="l" rtl="0">
              <a:spcBef>
                <a:spcPts val="0"/>
              </a:spcBef>
              <a:spcAft>
                <a:spcPts val="0"/>
              </a:spcAft>
              <a:buNone/>
            </a:pPr>
            <a:endParaRPr sz="14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GB" sz="1400">
                <a:solidFill>
                  <a:schemeClr val="dk1"/>
                </a:solidFill>
                <a:latin typeface="Century Gothic"/>
                <a:ea typeface="Century Gothic"/>
                <a:cs typeface="Century Gothic"/>
                <a:sym typeface="Century Gothic"/>
              </a:rPr>
              <a:t>Providers must also support children in four specific areas, through which the three prime areas are strengthened and applied. </a:t>
            </a:r>
            <a:endParaRPr sz="14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4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GB" sz="1400">
                <a:solidFill>
                  <a:schemeClr val="dk1"/>
                </a:solidFill>
                <a:latin typeface="Century Gothic"/>
                <a:ea typeface="Century Gothic"/>
                <a:cs typeface="Century Gothic"/>
                <a:sym typeface="Century Gothic"/>
              </a:rPr>
              <a:t>The specific areas are: </a:t>
            </a:r>
            <a:endParaRPr sz="14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4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GB" sz="1400">
                <a:solidFill>
                  <a:schemeClr val="dk1"/>
                </a:solidFill>
                <a:latin typeface="Century Gothic"/>
                <a:ea typeface="Century Gothic"/>
                <a:cs typeface="Century Gothic"/>
                <a:sym typeface="Century Gothic"/>
              </a:rPr>
              <a:t>• Literacy </a:t>
            </a:r>
            <a:endParaRPr/>
          </a:p>
          <a:p>
            <a:pPr marL="0" marR="0" lvl="0" indent="0" algn="l" rtl="0">
              <a:spcBef>
                <a:spcPts val="0"/>
              </a:spcBef>
              <a:spcAft>
                <a:spcPts val="0"/>
              </a:spcAft>
              <a:buNone/>
            </a:pPr>
            <a:r>
              <a:rPr lang="en-GB" sz="1400">
                <a:solidFill>
                  <a:schemeClr val="dk1"/>
                </a:solidFill>
                <a:latin typeface="Century Gothic"/>
                <a:ea typeface="Century Gothic"/>
                <a:cs typeface="Century Gothic"/>
                <a:sym typeface="Century Gothic"/>
              </a:rPr>
              <a:t>• Mathematics </a:t>
            </a:r>
            <a:endParaRPr/>
          </a:p>
          <a:p>
            <a:pPr marL="0" marR="0" lvl="0" indent="0" algn="l" rtl="0">
              <a:spcBef>
                <a:spcPts val="0"/>
              </a:spcBef>
              <a:spcAft>
                <a:spcPts val="0"/>
              </a:spcAft>
              <a:buNone/>
            </a:pPr>
            <a:r>
              <a:rPr lang="en-GB" sz="1400">
                <a:solidFill>
                  <a:schemeClr val="dk1"/>
                </a:solidFill>
                <a:latin typeface="Century Gothic"/>
                <a:ea typeface="Century Gothic"/>
                <a:cs typeface="Century Gothic"/>
                <a:sym typeface="Century Gothic"/>
              </a:rPr>
              <a:t>• Understanding The World </a:t>
            </a:r>
            <a:endParaRPr/>
          </a:p>
          <a:p>
            <a:pPr marL="0" marR="0" lvl="0" indent="0" algn="l" rtl="0">
              <a:spcBef>
                <a:spcPts val="0"/>
              </a:spcBef>
              <a:spcAft>
                <a:spcPts val="0"/>
              </a:spcAft>
              <a:buNone/>
            </a:pPr>
            <a:r>
              <a:rPr lang="en-GB" sz="1400">
                <a:solidFill>
                  <a:schemeClr val="dk1"/>
                </a:solidFill>
                <a:latin typeface="Century Gothic"/>
                <a:ea typeface="Century Gothic"/>
                <a:cs typeface="Century Gothic"/>
                <a:sym typeface="Century Gothic"/>
              </a:rPr>
              <a:t>• Expressive Arts And Design </a:t>
            </a:r>
            <a:endParaRPr/>
          </a:p>
          <a:p>
            <a:pPr marL="0" marR="0" lvl="0" indent="0" algn="l" rtl="0">
              <a:spcBef>
                <a:spcPts val="0"/>
              </a:spcBef>
              <a:spcAft>
                <a:spcPts val="0"/>
              </a:spcAft>
              <a:buNone/>
            </a:pPr>
            <a:endParaRPr sz="14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GB" sz="1400">
                <a:solidFill>
                  <a:schemeClr val="dk1"/>
                </a:solidFill>
                <a:latin typeface="Century Gothic"/>
                <a:ea typeface="Century Gothic"/>
                <a:cs typeface="Century Gothic"/>
                <a:sym typeface="Century Gothic"/>
              </a:rPr>
              <a:t>Educational programmes must involve activities and experiences for children, as set out under each of the areas of learning. The expectations for children’s development must ensure that cognitive development proceeds hand-in-hand with their social and personal development. </a:t>
            </a:r>
            <a:endParaRPr/>
          </a:p>
        </p:txBody>
      </p:sp>
      <p:cxnSp>
        <p:nvCxnSpPr>
          <p:cNvPr id="105" name="Google Shape;105;p4"/>
          <p:cNvCxnSpPr/>
          <p:nvPr/>
        </p:nvCxnSpPr>
        <p:spPr>
          <a:xfrm>
            <a:off x="467544" y="692696"/>
            <a:ext cx="8208912" cy="0"/>
          </a:xfrm>
          <a:prstGeom prst="straightConnector1">
            <a:avLst/>
          </a:prstGeom>
          <a:noFill/>
          <a:ln w="25400" cap="flat" cmpd="sng">
            <a:solidFill>
              <a:srgbClr val="4A7DBA"/>
            </a:solidFill>
            <a:prstDash val="solid"/>
            <a:round/>
            <a:headEnd type="none" w="sm" len="sm"/>
            <a:tailEnd type="none" w="sm" len="sm"/>
          </a:ln>
        </p:spPr>
      </p:cxnSp>
      <p:sp>
        <p:nvSpPr>
          <p:cNvPr id="106" name="Google Shape;106;p4"/>
          <p:cNvSpPr/>
          <p:nvPr/>
        </p:nvSpPr>
        <p:spPr>
          <a:xfrm>
            <a:off x="467544" y="238084"/>
            <a:ext cx="3615092" cy="435825"/>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GB" sz="2200" b="1">
                <a:solidFill>
                  <a:srgbClr val="000000"/>
                </a:solidFill>
                <a:latin typeface="Century Gothic"/>
                <a:ea typeface="Century Gothic"/>
                <a:cs typeface="Century Gothic"/>
                <a:sym typeface="Century Gothic"/>
              </a:rPr>
              <a:t>Educational Programmes</a:t>
            </a:r>
            <a:endParaRPr sz="1100">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5"/>
          <p:cNvSpPr/>
          <p:nvPr/>
        </p:nvSpPr>
        <p:spPr>
          <a:xfrm>
            <a:off x="465121" y="778138"/>
            <a:ext cx="8208912" cy="45243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chemeClr val="dk1"/>
                </a:solidFill>
                <a:latin typeface="Century Gothic"/>
                <a:ea typeface="Century Gothic"/>
                <a:cs typeface="Century Gothic"/>
                <a:sym typeface="Century Gothic"/>
              </a:rPr>
              <a:t>The development of children’s spoken language underpins all seven areas of learning and development. Children’s back-and-forth interactions from an early age form the foundations for language and cognitive development. </a:t>
            </a:r>
            <a:endParaRPr sz="16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6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GB" sz="1600">
                <a:solidFill>
                  <a:schemeClr val="dk1"/>
                </a:solidFill>
                <a:latin typeface="Century Gothic"/>
                <a:ea typeface="Century Gothic"/>
                <a:cs typeface="Century Gothic"/>
                <a:sym typeface="Century Gothic"/>
              </a:rPr>
              <a:t>The number and quality of the conversations they have with adults and peers throughout the day in a language-rich environment is crucial. By commenting on what children are interested in or doing, and echoing back what they say with new vocabulary added, practitioners will build children's language effectively. </a:t>
            </a:r>
            <a:endParaRPr sz="16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6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GB" sz="1600">
                <a:solidFill>
                  <a:schemeClr val="dk1"/>
                </a:solidFill>
                <a:latin typeface="Century Gothic"/>
                <a:ea typeface="Century Gothic"/>
                <a:cs typeface="Century Gothic"/>
                <a:sym typeface="Century Gothic"/>
              </a:rPr>
              <a:t>Reading frequently to children, and engaging them actively in stories, non-fiction, rhymes and poems, and then providing them with extensive opportunities to use and embed new words in a range of contexts, will give children the opportunity to thrive. </a:t>
            </a:r>
            <a:endParaRPr sz="16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6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GB" sz="1600">
                <a:solidFill>
                  <a:schemeClr val="dk1"/>
                </a:solidFill>
                <a:latin typeface="Century Gothic"/>
                <a:ea typeface="Century Gothic"/>
                <a:cs typeface="Century Gothic"/>
                <a:sym typeface="Century Gothic"/>
              </a:rPr>
              <a:t>Through conversation, story-telling and role play, where children share their ideas with support and modelling from their teacher, and sensitive questioning that invites them to elaborate, children become comfortable using a rich range of vocabulary and language structures. </a:t>
            </a:r>
            <a:endParaRPr/>
          </a:p>
        </p:txBody>
      </p:sp>
      <p:cxnSp>
        <p:nvCxnSpPr>
          <p:cNvPr id="112" name="Google Shape;112;p5"/>
          <p:cNvCxnSpPr/>
          <p:nvPr/>
        </p:nvCxnSpPr>
        <p:spPr>
          <a:xfrm>
            <a:off x="467544" y="692696"/>
            <a:ext cx="8208912" cy="0"/>
          </a:xfrm>
          <a:prstGeom prst="straightConnector1">
            <a:avLst/>
          </a:prstGeom>
          <a:noFill/>
          <a:ln w="25400" cap="flat" cmpd="sng">
            <a:solidFill>
              <a:srgbClr val="4A7DBA"/>
            </a:solidFill>
            <a:prstDash val="solid"/>
            <a:round/>
            <a:headEnd type="none" w="sm" len="sm"/>
            <a:tailEnd type="none" w="sm" len="sm"/>
          </a:ln>
        </p:spPr>
      </p:cxnSp>
      <p:sp>
        <p:nvSpPr>
          <p:cNvPr id="113" name="Google Shape;113;p5"/>
          <p:cNvSpPr/>
          <p:nvPr/>
        </p:nvSpPr>
        <p:spPr>
          <a:xfrm>
            <a:off x="467555" y="238075"/>
            <a:ext cx="8267700" cy="454500"/>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GB" sz="2200" b="1">
                <a:solidFill>
                  <a:srgbClr val="000000"/>
                </a:solidFill>
                <a:latin typeface="Century Gothic"/>
                <a:ea typeface="Century Gothic"/>
                <a:cs typeface="Century Gothic"/>
                <a:sym typeface="Century Gothic"/>
              </a:rPr>
              <a:t>Communication and Language</a:t>
            </a:r>
            <a:endParaRPr sz="1100">
              <a:solidFill>
                <a:srgbClr val="000000"/>
              </a:solidFill>
              <a:latin typeface="Calibri"/>
              <a:ea typeface="Calibri"/>
              <a:cs typeface="Calibri"/>
              <a:sym typeface="Calibri"/>
            </a:endParaRPr>
          </a:p>
        </p:txBody>
      </p:sp>
      <p:pic>
        <p:nvPicPr>
          <p:cNvPr id="114" name="Google Shape;114;p5"/>
          <p:cNvPicPr preferRelativeResize="0"/>
          <p:nvPr/>
        </p:nvPicPr>
        <p:blipFill rotWithShape="1">
          <a:blip r:embed="rId3">
            <a:alphaModFix/>
          </a:blip>
          <a:srcRect/>
          <a:stretch/>
        </p:blipFill>
        <p:spPr>
          <a:xfrm>
            <a:off x="3347864" y="5347741"/>
            <a:ext cx="2048803" cy="1440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6"/>
          <p:cNvSpPr/>
          <p:nvPr/>
        </p:nvSpPr>
        <p:spPr>
          <a:xfrm>
            <a:off x="467544" y="712774"/>
            <a:ext cx="8352900" cy="477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chemeClr val="dk1"/>
                </a:solidFill>
                <a:latin typeface="Century Gothic"/>
                <a:ea typeface="Century Gothic"/>
                <a:cs typeface="Century Gothic"/>
                <a:sym typeface="Century Gothic"/>
              </a:rPr>
              <a:t>Children’s personal, social and emotional development (PSED) is crucial for children to lead healthy and happy lives, and is fundamental to their cognitive development. </a:t>
            </a:r>
            <a:endParaRPr sz="16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6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GB" sz="1600">
                <a:solidFill>
                  <a:schemeClr val="dk1"/>
                </a:solidFill>
                <a:latin typeface="Century Gothic"/>
                <a:ea typeface="Century Gothic"/>
                <a:cs typeface="Century Gothic"/>
                <a:sym typeface="Century Gothic"/>
              </a:rPr>
              <a:t>Underpinning their personal development are the important attachments that shape their social world. Strong, warm and supportive relationships with adults enable children to learn how to understand their own feelings and those of others. </a:t>
            </a:r>
            <a:endParaRPr sz="16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6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GB" sz="1600">
                <a:solidFill>
                  <a:schemeClr val="dk1"/>
                </a:solidFill>
                <a:latin typeface="Century Gothic"/>
                <a:ea typeface="Century Gothic"/>
                <a:cs typeface="Century Gothic"/>
                <a:sym typeface="Century Gothic"/>
              </a:rPr>
              <a:t>Children should be supported to manage emotions, develop a positive sense of self, set themselves simple goals, have confidence in their own abilities, to persist and wait for what they want and direct attention as EYFS reforms early adopter framework 9 necessary. </a:t>
            </a:r>
            <a:endParaRPr sz="16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6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GB" sz="1600">
                <a:solidFill>
                  <a:schemeClr val="dk1"/>
                </a:solidFill>
                <a:latin typeface="Century Gothic"/>
                <a:ea typeface="Century Gothic"/>
                <a:cs typeface="Century Gothic"/>
                <a:sym typeface="Century Gothic"/>
              </a:rPr>
              <a:t>Through adult modelling and guidance, they will learn how to look after their bodies, including healthy eating, and manage personal needs independently. Through supported interaction with other children they learn how to make good friendships, co-operate and resolve conflicts peaceably. These attributes will provide a secure platform from which children can achieve at school and in later life. </a:t>
            </a:r>
            <a:endParaRPr/>
          </a:p>
        </p:txBody>
      </p:sp>
      <p:cxnSp>
        <p:nvCxnSpPr>
          <p:cNvPr id="120" name="Google Shape;120;p6"/>
          <p:cNvCxnSpPr/>
          <p:nvPr/>
        </p:nvCxnSpPr>
        <p:spPr>
          <a:xfrm>
            <a:off x="467544" y="692696"/>
            <a:ext cx="8208912" cy="0"/>
          </a:xfrm>
          <a:prstGeom prst="straightConnector1">
            <a:avLst/>
          </a:prstGeom>
          <a:noFill/>
          <a:ln w="25400" cap="flat" cmpd="sng">
            <a:solidFill>
              <a:srgbClr val="4A7DBA"/>
            </a:solidFill>
            <a:prstDash val="solid"/>
            <a:round/>
            <a:headEnd type="none" w="sm" len="sm"/>
            <a:tailEnd type="none" w="sm" len="sm"/>
          </a:ln>
        </p:spPr>
      </p:cxnSp>
      <p:sp>
        <p:nvSpPr>
          <p:cNvPr id="121" name="Google Shape;121;p6"/>
          <p:cNvSpPr/>
          <p:nvPr/>
        </p:nvSpPr>
        <p:spPr>
          <a:xfrm>
            <a:off x="467544" y="238084"/>
            <a:ext cx="6309600" cy="454500"/>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GB" sz="2200" b="1">
                <a:solidFill>
                  <a:srgbClr val="000000"/>
                </a:solidFill>
                <a:latin typeface="Century Gothic"/>
                <a:ea typeface="Century Gothic"/>
                <a:cs typeface="Century Gothic"/>
                <a:sym typeface="Century Gothic"/>
              </a:rPr>
              <a:t>Personal, Social and Emotional Development </a:t>
            </a:r>
            <a:endParaRPr sz="1100">
              <a:solidFill>
                <a:srgbClr val="000000"/>
              </a:solidFill>
              <a:latin typeface="Calibri"/>
              <a:ea typeface="Calibri"/>
              <a:cs typeface="Calibri"/>
              <a:sym typeface="Calibri"/>
            </a:endParaRPr>
          </a:p>
        </p:txBody>
      </p:sp>
      <p:pic>
        <p:nvPicPr>
          <p:cNvPr id="122" name="Google Shape;122;p6"/>
          <p:cNvPicPr preferRelativeResize="0"/>
          <p:nvPr/>
        </p:nvPicPr>
        <p:blipFill rotWithShape="1">
          <a:blip r:embed="rId3">
            <a:alphaModFix/>
          </a:blip>
          <a:srcRect/>
          <a:stretch/>
        </p:blipFill>
        <p:spPr>
          <a:xfrm>
            <a:off x="3544224" y="5301208"/>
            <a:ext cx="2055551" cy="1440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7"/>
          <p:cNvSpPr/>
          <p:nvPr/>
        </p:nvSpPr>
        <p:spPr>
          <a:xfrm>
            <a:off x="450536" y="711484"/>
            <a:ext cx="8369935" cy="45243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chemeClr val="dk1"/>
                </a:solidFill>
                <a:latin typeface="Century Gothic"/>
                <a:ea typeface="Century Gothic"/>
                <a:cs typeface="Century Gothic"/>
                <a:sym typeface="Century Gothic"/>
              </a:rPr>
              <a:t>Physical activity is vital in children’s all-round development, enabling them to pursue happy, healthy and active lives. Gross and fine motor experiences develop incrementally throughout early childhood, starting with sensory explorations and the development of a child’s strength, co-ordination and positional awareness through tummy time, crawling and play movement with both objects and adults. </a:t>
            </a:r>
            <a:endParaRPr sz="16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6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GB" sz="1600">
                <a:solidFill>
                  <a:schemeClr val="dk1"/>
                </a:solidFill>
                <a:latin typeface="Century Gothic"/>
                <a:ea typeface="Century Gothic"/>
                <a:cs typeface="Century Gothic"/>
                <a:sym typeface="Century Gothic"/>
              </a:rPr>
              <a:t>By creating games and providing opportunities for play both indoors and outdoors, adults can support children to develop their core strength, stability, balance, spatial awareness, co-ordination and agility. </a:t>
            </a:r>
            <a:endParaRPr sz="16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6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GB" sz="1600">
                <a:solidFill>
                  <a:schemeClr val="dk1"/>
                </a:solidFill>
                <a:latin typeface="Century Gothic"/>
                <a:ea typeface="Century Gothic"/>
                <a:cs typeface="Century Gothic"/>
                <a:sym typeface="Century Gothic"/>
              </a:rPr>
              <a:t>Gross motor skills provide the foundation for developing healthy bodies and social and emotional well-being. </a:t>
            </a:r>
            <a:endParaRPr sz="16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6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GB" sz="1600">
                <a:solidFill>
                  <a:schemeClr val="dk1"/>
                </a:solidFill>
                <a:latin typeface="Century Gothic"/>
                <a:ea typeface="Century Gothic"/>
                <a:cs typeface="Century Gothic"/>
                <a:sym typeface="Century Gothic"/>
              </a:rPr>
              <a:t>Fine motor control and precision helps with hand-eye co-ordination which is later linked to early literacy. Repeated and varied opportunities to explore and play with small world activities, puzzles, arts and crafts and the practise of using small tools, with feedback and support from adults, allow children to develop proficiency, control and confidence. </a:t>
            </a:r>
            <a:endParaRPr/>
          </a:p>
        </p:txBody>
      </p:sp>
      <p:cxnSp>
        <p:nvCxnSpPr>
          <p:cNvPr id="128" name="Google Shape;128;p7"/>
          <p:cNvCxnSpPr/>
          <p:nvPr/>
        </p:nvCxnSpPr>
        <p:spPr>
          <a:xfrm>
            <a:off x="467544" y="692696"/>
            <a:ext cx="8208912" cy="0"/>
          </a:xfrm>
          <a:prstGeom prst="straightConnector1">
            <a:avLst/>
          </a:prstGeom>
          <a:noFill/>
          <a:ln w="25400" cap="flat" cmpd="sng">
            <a:solidFill>
              <a:srgbClr val="4A7DBA"/>
            </a:solidFill>
            <a:prstDash val="solid"/>
            <a:round/>
            <a:headEnd type="none" w="sm" len="sm"/>
            <a:tailEnd type="none" w="sm" len="sm"/>
          </a:ln>
        </p:spPr>
      </p:cxnSp>
      <p:sp>
        <p:nvSpPr>
          <p:cNvPr id="129" name="Google Shape;129;p7"/>
          <p:cNvSpPr/>
          <p:nvPr/>
        </p:nvSpPr>
        <p:spPr>
          <a:xfrm>
            <a:off x="467544" y="238084"/>
            <a:ext cx="3233578" cy="435825"/>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GB" sz="2200" b="1">
                <a:solidFill>
                  <a:srgbClr val="000000"/>
                </a:solidFill>
                <a:latin typeface="Century Gothic"/>
                <a:ea typeface="Century Gothic"/>
                <a:cs typeface="Century Gothic"/>
                <a:sym typeface="Century Gothic"/>
              </a:rPr>
              <a:t>Physical Development</a:t>
            </a:r>
            <a:endParaRPr sz="1100">
              <a:solidFill>
                <a:srgbClr val="000000"/>
              </a:solidFill>
              <a:latin typeface="Calibri"/>
              <a:ea typeface="Calibri"/>
              <a:cs typeface="Calibri"/>
              <a:sym typeface="Calibri"/>
            </a:endParaRPr>
          </a:p>
        </p:txBody>
      </p:sp>
      <p:pic>
        <p:nvPicPr>
          <p:cNvPr id="130" name="Google Shape;130;p7"/>
          <p:cNvPicPr preferRelativeResize="0"/>
          <p:nvPr/>
        </p:nvPicPr>
        <p:blipFill rotWithShape="1">
          <a:blip r:embed="rId3">
            <a:alphaModFix/>
          </a:blip>
          <a:srcRect/>
          <a:stretch/>
        </p:blipFill>
        <p:spPr>
          <a:xfrm>
            <a:off x="3544224" y="5296024"/>
            <a:ext cx="2055551" cy="1440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8"/>
          <p:cNvSpPr/>
          <p:nvPr/>
        </p:nvSpPr>
        <p:spPr>
          <a:xfrm>
            <a:off x="467544" y="908720"/>
            <a:ext cx="8208912" cy="45243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entury Gothic"/>
                <a:ea typeface="Century Gothic"/>
                <a:cs typeface="Century Gothic"/>
                <a:sym typeface="Century Gothic"/>
              </a:rPr>
              <a:t>It is crucial for children to develop a life-long love of reading. Reading consists of two dimensions: language comprehension and word reading. </a:t>
            </a:r>
            <a:endParaRPr sz="18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GB" sz="1800">
                <a:solidFill>
                  <a:schemeClr val="dk1"/>
                </a:solidFill>
                <a:latin typeface="Century Gothic"/>
                <a:ea typeface="Century Gothic"/>
                <a:cs typeface="Century Gothic"/>
                <a:sym typeface="Century Gothic"/>
              </a:rPr>
              <a:t>Language comprehension (necessary for both reading and writing) starts from birth. It only develops when adults talk with children about the world around them and the books (stories and non-fiction) they read with them, and enjoy rhymes, poems and songs together. Skilled word reading, taught later, involves both the speedy working out of the pronunciation of unfamiliar printed words (decoding) and the speedy recognition of familiar printed words. </a:t>
            </a:r>
            <a:endParaRPr sz="18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GB" sz="1800">
                <a:solidFill>
                  <a:schemeClr val="dk1"/>
                </a:solidFill>
                <a:latin typeface="Century Gothic"/>
                <a:ea typeface="Century Gothic"/>
                <a:cs typeface="Century Gothic"/>
                <a:sym typeface="Century Gothic"/>
              </a:rPr>
              <a:t>Writing involves transcription (spelling and handwriting) and composition (articulating ideas and structuring them in speech, before writing). </a:t>
            </a:r>
            <a:endParaRPr sz="18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cxnSp>
        <p:nvCxnSpPr>
          <p:cNvPr id="136" name="Google Shape;136;p8"/>
          <p:cNvCxnSpPr/>
          <p:nvPr/>
        </p:nvCxnSpPr>
        <p:spPr>
          <a:xfrm>
            <a:off x="467544" y="692696"/>
            <a:ext cx="8208912" cy="0"/>
          </a:xfrm>
          <a:prstGeom prst="straightConnector1">
            <a:avLst/>
          </a:prstGeom>
          <a:noFill/>
          <a:ln w="25400" cap="flat" cmpd="sng">
            <a:solidFill>
              <a:srgbClr val="4A7DBA"/>
            </a:solidFill>
            <a:prstDash val="solid"/>
            <a:round/>
            <a:headEnd type="none" w="sm" len="sm"/>
            <a:tailEnd type="none" w="sm" len="sm"/>
          </a:ln>
        </p:spPr>
      </p:cxnSp>
      <p:sp>
        <p:nvSpPr>
          <p:cNvPr id="137" name="Google Shape;137;p8"/>
          <p:cNvSpPr/>
          <p:nvPr/>
        </p:nvSpPr>
        <p:spPr>
          <a:xfrm>
            <a:off x="467544" y="238084"/>
            <a:ext cx="1261884" cy="435825"/>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GB" sz="2200" b="1">
                <a:solidFill>
                  <a:srgbClr val="000000"/>
                </a:solidFill>
                <a:latin typeface="Century Gothic"/>
                <a:ea typeface="Century Gothic"/>
                <a:cs typeface="Century Gothic"/>
                <a:sym typeface="Century Gothic"/>
              </a:rPr>
              <a:t>Literacy</a:t>
            </a:r>
            <a:endParaRPr sz="1100">
              <a:solidFill>
                <a:srgbClr val="000000"/>
              </a:solidFill>
              <a:latin typeface="Calibri"/>
              <a:ea typeface="Calibri"/>
              <a:cs typeface="Calibri"/>
              <a:sym typeface="Calibri"/>
            </a:endParaRPr>
          </a:p>
        </p:txBody>
      </p:sp>
      <p:pic>
        <p:nvPicPr>
          <p:cNvPr id="138" name="Google Shape;138;p8"/>
          <p:cNvPicPr preferRelativeResize="0"/>
          <p:nvPr/>
        </p:nvPicPr>
        <p:blipFill rotWithShape="1">
          <a:blip r:embed="rId3">
            <a:alphaModFix/>
          </a:blip>
          <a:srcRect/>
          <a:stretch/>
        </p:blipFill>
        <p:spPr>
          <a:xfrm>
            <a:off x="3554879" y="5301208"/>
            <a:ext cx="2034242" cy="1440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9"/>
          <p:cNvSpPr/>
          <p:nvPr/>
        </p:nvSpPr>
        <p:spPr>
          <a:xfrm>
            <a:off x="467544" y="908720"/>
            <a:ext cx="8208912" cy="45243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chemeClr val="dk1"/>
                </a:solidFill>
                <a:latin typeface="Century Gothic"/>
                <a:ea typeface="Century Gothic"/>
                <a:cs typeface="Century Gothic"/>
                <a:sym typeface="Century Gothic"/>
              </a:rPr>
              <a:t>Developing a strong grounding in number is essential so that all children develop the necessary building blocks to excel mathematically. </a:t>
            </a:r>
            <a:endParaRPr sz="16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6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GB" sz="1600">
                <a:solidFill>
                  <a:schemeClr val="dk1"/>
                </a:solidFill>
                <a:latin typeface="Century Gothic"/>
                <a:ea typeface="Century Gothic"/>
                <a:cs typeface="Century Gothic"/>
                <a:sym typeface="Century Gothic"/>
              </a:rPr>
              <a:t>Children should be able to count confidently, develop a deep understanding of the numbers to 10, the relationships between them and the patterns within those numbers. By providing frequent and varied opportunities to build and apply this understanding - such as using manipulatives, including small pebbles and tens frames for organising counting - children will develop a secure base of knowledge and vocabulary from which mastery of mathematics is built. </a:t>
            </a:r>
            <a:endParaRPr sz="16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6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GB" sz="1600">
                <a:solidFill>
                  <a:schemeClr val="dk1"/>
                </a:solidFill>
                <a:latin typeface="Century Gothic"/>
                <a:ea typeface="Century Gothic"/>
                <a:cs typeface="Century Gothic"/>
                <a:sym typeface="Century Gothic"/>
              </a:rPr>
              <a:t>In addition, it is important that the curriculum includes rich opportunities for children to develop their spatial reasoning skills across all areas of mathematics including shape, space and measures. </a:t>
            </a:r>
            <a:endParaRPr sz="16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6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GB" sz="1600">
                <a:solidFill>
                  <a:schemeClr val="dk1"/>
                </a:solidFill>
                <a:latin typeface="Century Gothic"/>
                <a:ea typeface="Century Gothic"/>
                <a:cs typeface="Century Gothic"/>
                <a:sym typeface="Century Gothic"/>
              </a:rPr>
              <a:t>It is important that children develop positive attitudes and interests in mathematics, look for patterns and relationships, spot connections, ‘have a go’, talk to adults and peers about what they notice and not be afraid to make mistakes. </a:t>
            </a:r>
            <a:endParaRPr/>
          </a:p>
        </p:txBody>
      </p:sp>
      <p:cxnSp>
        <p:nvCxnSpPr>
          <p:cNvPr id="144" name="Google Shape;144;p9"/>
          <p:cNvCxnSpPr/>
          <p:nvPr/>
        </p:nvCxnSpPr>
        <p:spPr>
          <a:xfrm>
            <a:off x="467544" y="692696"/>
            <a:ext cx="8208912" cy="0"/>
          </a:xfrm>
          <a:prstGeom prst="straightConnector1">
            <a:avLst/>
          </a:prstGeom>
          <a:noFill/>
          <a:ln w="25400" cap="flat" cmpd="sng">
            <a:solidFill>
              <a:srgbClr val="4A7DBA"/>
            </a:solidFill>
            <a:prstDash val="solid"/>
            <a:round/>
            <a:headEnd type="none" w="sm" len="sm"/>
            <a:tailEnd type="none" w="sm" len="sm"/>
          </a:ln>
        </p:spPr>
      </p:cxnSp>
      <p:sp>
        <p:nvSpPr>
          <p:cNvPr id="145" name="Google Shape;145;p9"/>
          <p:cNvSpPr/>
          <p:nvPr/>
        </p:nvSpPr>
        <p:spPr>
          <a:xfrm>
            <a:off x="467544" y="238084"/>
            <a:ext cx="1967205" cy="435825"/>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GB" sz="2200" b="1">
                <a:solidFill>
                  <a:srgbClr val="000000"/>
                </a:solidFill>
                <a:latin typeface="Century Gothic"/>
                <a:ea typeface="Century Gothic"/>
                <a:cs typeface="Century Gothic"/>
                <a:sym typeface="Century Gothic"/>
              </a:rPr>
              <a:t>Mathematics</a:t>
            </a:r>
            <a:endParaRPr sz="1100">
              <a:solidFill>
                <a:srgbClr val="000000"/>
              </a:solidFill>
              <a:latin typeface="Calibri"/>
              <a:ea typeface="Calibri"/>
              <a:cs typeface="Calibri"/>
              <a:sym typeface="Calibri"/>
            </a:endParaRPr>
          </a:p>
        </p:txBody>
      </p:sp>
      <p:pic>
        <p:nvPicPr>
          <p:cNvPr id="146" name="Google Shape;146;p9"/>
          <p:cNvPicPr preferRelativeResize="0"/>
          <p:nvPr/>
        </p:nvPicPr>
        <p:blipFill rotWithShape="1">
          <a:blip r:embed="rId3">
            <a:alphaModFix/>
          </a:blip>
          <a:srcRect/>
          <a:stretch/>
        </p:blipFill>
        <p:spPr>
          <a:xfrm>
            <a:off x="3588382" y="5301208"/>
            <a:ext cx="2056744" cy="14400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1878</Words>
  <Application>Microsoft Office PowerPoint</Application>
  <PresentationFormat>On-screen Show (4:3)</PresentationFormat>
  <Paragraphs>198</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Atkin</dc:creator>
  <cp:lastModifiedBy>Rebecca Leatherbarrow</cp:lastModifiedBy>
  <cp:revision>4</cp:revision>
  <dcterms:created xsi:type="dcterms:W3CDTF">2018-08-24T14:26:21Z</dcterms:created>
  <dcterms:modified xsi:type="dcterms:W3CDTF">2023-03-25T15:11:40Z</dcterms:modified>
</cp:coreProperties>
</file>